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>
        <p:scale>
          <a:sx n="66" d="100"/>
          <a:sy n="66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3C1E-9134-45B8-A702-913553E8EEE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F9F46-295F-407F-B264-B18BD00D6E5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42846-5AA1-4B64-A974-D4CF4BECF69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CCC4-9495-479F-8E0C-F0B7BFC6E96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4824-9501-4978-A505-9E182A6D68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94286-794A-47EB-8F6F-861221A0C3D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F152-7D17-47DC-BC3A-25970930516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22588-BCC7-4443-93E1-DA7210E481D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BEF32-D2C9-414E-A439-B50484227EA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218D3-6F5B-4B8C-A7E7-6FB93EA7C53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CADE-141A-40B4-AEE2-BF54CDC067F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237ED3-AA12-47FE-A278-486C634657A9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/>
              <a:t>The Atmosphere and Space	</a:t>
            </a:r>
            <a:br>
              <a:rPr lang="en-US"/>
            </a:br>
            <a:r>
              <a:rPr lang="en-US"/>
              <a:t>Chapter 7</a:t>
            </a:r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057400"/>
            <a:ext cx="6400800" cy="41148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circulation</a:t>
            </a:r>
            <a:endParaRPr lang="en-C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movement of the layer of air surrounding the Earth</a:t>
            </a:r>
          </a:p>
          <a:p>
            <a:pPr>
              <a:lnSpc>
                <a:spcPct val="90000"/>
              </a:lnSpc>
            </a:pPr>
            <a:r>
              <a:rPr lang="en-US" sz="2800"/>
              <a:t>Warm air rises at the equator and circles back to the poles where it is cooled</a:t>
            </a:r>
          </a:p>
          <a:p>
            <a:pPr>
              <a:lnSpc>
                <a:spcPct val="90000"/>
              </a:lnSpc>
            </a:pPr>
            <a:r>
              <a:rPr lang="en-US" sz="2800"/>
              <a:t>Cold air makes its way toward the equator and cycle starts again</a:t>
            </a:r>
          </a:p>
          <a:p>
            <a:pPr>
              <a:lnSpc>
                <a:spcPct val="90000"/>
              </a:lnSpc>
            </a:pPr>
            <a:r>
              <a:rPr lang="en-US" sz="2800"/>
              <a:t>When warm air rises it creates a low pressure area, associated with cloud formation</a:t>
            </a:r>
          </a:p>
          <a:p>
            <a:pPr>
              <a:lnSpc>
                <a:spcPct val="90000"/>
              </a:lnSpc>
            </a:pPr>
            <a:r>
              <a:rPr lang="en-US" sz="2800"/>
              <a:t>When cold air descends, its creates a high pressure area, air dries out and is associated with clear skies</a:t>
            </a:r>
            <a:endParaRPr lang="en-CA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circulation</a:t>
            </a:r>
            <a:endParaRPr lang="en-CA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381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38290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Coriolis Effect</a:t>
            </a:r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 of the Earth causes winds to move to the right in the northern hemisphere and to the left in the southern hemisphere</a:t>
            </a:r>
          </a:p>
          <a:p>
            <a:r>
              <a:rPr lang="en-US"/>
              <a:t>In Quebec this means that weather systems move from west to east</a:t>
            </a:r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381000"/>
            <a:ext cx="62103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Circulation Cells</a:t>
            </a:r>
            <a:endParaRPr lang="en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Winds form loops called circulation cells</a:t>
            </a:r>
          </a:p>
          <a:p>
            <a:r>
              <a:rPr lang="en-US" sz="2800"/>
              <a:t>Each hemisphere has 3 cells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/>
              <a:t>1. Hadley cell</a:t>
            </a:r>
          </a:p>
          <a:p>
            <a:r>
              <a:rPr lang="en-US" sz="2800"/>
              <a:t>From the equator to the 30</a:t>
            </a:r>
            <a:r>
              <a:rPr lang="en-US" sz="2800" baseline="30000"/>
              <a:t>th</a:t>
            </a:r>
            <a:r>
              <a:rPr lang="en-US" sz="2800"/>
              <a:t> parallel</a:t>
            </a:r>
          </a:p>
          <a:p>
            <a:r>
              <a:rPr lang="en-US" sz="2800"/>
              <a:t>Warm air rises, moves north or south to the 60</a:t>
            </a:r>
            <a:r>
              <a:rPr lang="en-US" sz="2800" baseline="30000"/>
              <a:t>th</a:t>
            </a:r>
            <a:r>
              <a:rPr lang="en-US" sz="2800"/>
              <a:t> parallel</a:t>
            </a:r>
          </a:p>
          <a:p>
            <a:r>
              <a:rPr lang="en-US" sz="2800"/>
              <a:t>Collides with winds from Ferrel cell and moves back toward equator</a:t>
            </a:r>
            <a:endParaRPr lang="en-CA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Circulation Cells</a:t>
            </a:r>
            <a:endParaRPr lang="en-C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2. Ferrel cell</a:t>
            </a:r>
          </a:p>
          <a:p>
            <a:pPr>
              <a:lnSpc>
                <a:spcPct val="80000"/>
              </a:lnSpc>
            </a:pPr>
            <a:r>
              <a:rPr lang="en-US" sz="2800"/>
              <a:t>From the 30</a:t>
            </a:r>
            <a:r>
              <a:rPr lang="en-US" sz="2800" baseline="30000"/>
              <a:t>th</a:t>
            </a:r>
            <a:r>
              <a:rPr lang="en-US" sz="2800"/>
              <a:t> parallel to the 60</a:t>
            </a:r>
            <a:r>
              <a:rPr lang="en-US" sz="2800" baseline="30000"/>
              <a:t>th</a:t>
            </a:r>
            <a:r>
              <a:rPr lang="en-US" sz="2800"/>
              <a:t> parallel</a:t>
            </a:r>
          </a:p>
          <a:p>
            <a:pPr>
              <a:lnSpc>
                <a:spcPct val="80000"/>
              </a:lnSpc>
            </a:pPr>
            <a:r>
              <a:rPr lang="en-US" sz="2800"/>
              <a:t>Air moves toward poles, collides with air from Polar cell</a:t>
            </a:r>
          </a:p>
          <a:p>
            <a:pPr>
              <a:lnSpc>
                <a:spcPct val="80000"/>
              </a:lnSpc>
            </a:pPr>
            <a:r>
              <a:rPr lang="en-US" sz="2800"/>
              <a:t>Air rises and returns to 30</a:t>
            </a:r>
            <a:r>
              <a:rPr lang="en-US" sz="2800" baseline="30000"/>
              <a:t>th</a:t>
            </a:r>
            <a:r>
              <a:rPr lang="en-US" sz="2800"/>
              <a:t> parallel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3. Polar cell</a:t>
            </a:r>
          </a:p>
          <a:p>
            <a:pPr>
              <a:lnSpc>
                <a:spcPct val="80000"/>
              </a:lnSpc>
            </a:pPr>
            <a:r>
              <a:rPr lang="en-US" sz="2800"/>
              <a:t>From 60</a:t>
            </a:r>
            <a:r>
              <a:rPr lang="en-US" sz="2800" baseline="30000"/>
              <a:t>th</a:t>
            </a:r>
            <a:r>
              <a:rPr lang="en-US" sz="2800"/>
              <a:t> parallel to the poles</a:t>
            </a:r>
          </a:p>
          <a:p>
            <a:pPr>
              <a:lnSpc>
                <a:spcPct val="80000"/>
              </a:lnSpc>
            </a:pPr>
            <a:r>
              <a:rPr lang="en-US" sz="2800"/>
              <a:t>Air moves to the poles and cools</a:t>
            </a:r>
          </a:p>
          <a:p>
            <a:pPr>
              <a:lnSpc>
                <a:spcPct val="80000"/>
              </a:lnSpc>
            </a:pPr>
            <a:r>
              <a:rPr lang="en-US" sz="2800"/>
              <a:t>Air sinks and returns to the 60</a:t>
            </a:r>
            <a:r>
              <a:rPr lang="en-US" sz="2800" baseline="30000"/>
              <a:t>th</a:t>
            </a:r>
            <a:r>
              <a:rPr lang="en-US" sz="2800"/>
              <a:t> parallel</a:t>
            </a:r>
            <a:endParaRPr lang="en-CA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Circulation Cells</a:t>
            </a:r>
            <a:endParaRPr lang="en-CA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33450"/>
            <a:ext cx="66294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Prevailing Winds</a:t>
            </a:r>
            <a:endParaRPr lang="en-CA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800"/>
              <a:t>Major wind currents that blow in a particular direction</a:t>
            </a:r>
          </a:p>
          <a:p>
            <a:pPr marL="609600" indent="-609600">
              <a:buFontTx/>
              <a:buNone/>
            </a:pP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Polar easterlies</a:t>
            </a:r>
          </a:p>
          <a:p>
            <a:pPr marL="609600" indent="-609600"/>
            <a:r>
              <a:rPr lang="en-US" sz="2800"/>
              <a:t>In polar regions, blow from east to west</a:t>
            </a:r>
          </a:p>
          <a:p>
            <a:pPr marL="609600" indent="-609600">
              <a:buFontTx/>
              <a:buNone/>
            </a:pPr>
            <a:endParaRPr lang="en-US" sz="2800"/>
          </a:p>
          <a:p>
            <a:pPr marL="609600" indent="-609600">
              <a:buFontTx/>
              <a:buNone/>
            </a:pPr>
            <a:r>
              <a:rPr lang="en-US" sz="2800"/>
              <a:t>2. Westerlies</a:t>
            </a:r>
          </a:p>
          <a:p>
            <a:pPr marL="609600" indent="-609600"/>
            <a:r>
              <a:rPr lang="en-US" sz="2800"/>
              <a:t>In middle latitudes, blow from west to east</a:t>
            </a:r>
            <a:endParaRPr lang="en-CA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Prevailing Winds</a:t>
            </a:r>
            <a:endParaRPr lang="en-CA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3. Trade winds</a:t>
            </a:r>
          </a:p>
          <a:p>
            <a:r>
              <a:rPr lang="en-US"/>
              <a:t>Near equator, blow from east to west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4. Jet stream</a:t>
            </a:r>
          </a:p>
          <a:p>
            <a:r>
              <a:rPr lang="en-US"/>
              <a:t>2 in each hemisphere, very high altitude</a:t>
            </a:r>
          </a:p>
          <a:p>
            <a:r>
              <a:rPr lang="en-US"/>
              <a:t>Used by airline pilots to speed up flight time</a:t>
            </a:r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3825"/>
            <a:ext cx="77724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Atmosphere</a:t>
            </a: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layer of air surrounding the Earth</a:t>
            </a:r>
          </a:p>
          <a:p>
            <a:r>
              <a:rPr lang="en-US"/>
              <a:t>Helps block harmful UV rays from the sun</a:t>
            </a:r>
          </a:p>
          <a:p>
            <a:r>
              <a:rPr lang="en-US"/>
              <a:t>Controls the climate by retaining heat</a:t>
            </a:r>
          </a:p>
          <a:p>
            <a:r>
              <a:rPr lang="en-US"/>
              <a:t>Contains </a:t>
            </a:r>
            <a:r>
              <a:rPr lang="en-US" b="1"/>
              <a:t>oxygen</a:t>
            </a:r>
            <a:r>
              <a:rPr lang="en-US"/>
              <a:t> needed for respiration and </a:t>
            </a:r>
            <a:r>
              <a:rPr lang="en-US" b="1"/>
              <a:t>carbon dioxide</a:t>
            </a:r>
            <a:r>
              <a:rPr lang="en-US"/>
              <a:t> needed for photosynthesis</a:t>
            </a:r>
          </a:p>
          <a:p>
            <a:r>
              <a:rPr lang="en-US"/>
              <a:t>Extends 10 000km above the surface of the earth</a:t>
            </a:r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  <a:endParaRPr lang="en-CA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large area of the atmosphere with a given temperature and humidity</a:t>
            </a:r>
          </a:p>
          <a:p>
            <a:r>
              <a:rPr lang="en-US"/>
              <a:t>Two air masses meet at a “front”, transition zone where wind direction, temperature and humidity change rapidly</a:t>
            </a:r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  <a:endParaRPr lang="en-CA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Cold Front</a:t>
            </a:r>
          </a:p>
          <a:p>
            <a:pPr marL="609600" indent="-609600"/>
            <a:r>
              <a:rPr lang="en-US"/>
              <a:t>When cold air meets warm air</a:t>
            </a:r>
          </a:p>
          <a:p>
            <a:pPr marL="609600" indent="-609600"/>
            <a:r>
              <a:rPr lang="en-US"/>
              <a:t>Warm air rises rapidly and cools forming wind and heavy rain</a:t>
            </a:r>
            <a:endParaRPr lang="en-CA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038600"/>
            <a:ext cx="4876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  <a:endParaRPr lang="en-CA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2. Warm Front</a:t>
            </a:r>
          </a:p>
          <a:p>
            <a:r>
              <a:rPr lang="en-US"/>
              <a:t>When warm air meets cold air</a:t>
            </a:r>
          </a:p>
          <a:p>
            <a:r>
              <a:rPr lang="en-US"/>
              <a:t>Warm air rises slowly, creates light clouds and dispersed showers</a:t>
            </a:r>
            <a:endParaRPr lang="en-CA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00475"/>
            <a:ext cx="60293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Anticyclones and Depressions</a:t>
            </a:r>
            <a:endParaRPr lang="en-CA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Anticyclone (high pressure system):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An area of atmospheric circulation around a high pressure centre (caused by descending cold air)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Descending cold air prevents cloud formation, this means sunny skies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Air turns clockwise in northern hemisphere, counter clockwise in southern hemisphere</a:t>
            </a:r>
            <a:endParaRPr lang="en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Anticyclone</a:t>
            </a:r>
            <a:endParaRPr lang="en-CA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38263"/>
            <a:ext cx="80772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Anticyclones and Depressions</a:t>
            </a:r>
            <a:endParaRPr lang="en-C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2. Depression (low pressure system)</a:t>
            </a:r>
          </a:p>
          <a:p>
            <a:pPr>
              <a:lnSpc>
                <a:spcPct val="90000"/>
              </a:lnSpc>
            </a:pPr>
            <a:r>
              <a:rPr lang="en-US"/>
              <a:t>An area of atmospheric circulation around a low pressure area (caused by rising warm air, may cause hurricanes)</a:t>
            </a:r>
          </a:p>
          <a:p>
            <a:pPr>
              <a:lnSpc>
                <a:spcPct val="90000"/>
              </a:lnSpc>
            </a:pPr>
            <a:r>
              <a:rPr lang="en-US"/>
              <a:t>Rising warm air encourages cloud formation and precipitation</a:t>
            </a:r>
          </a:p>
          <a:p>
            <a:pPr>
              <a:lnSpc>
                <a:spcPct val="90000"/>
              </a:lnSpc>
            </a:pPr>
            <a:r>
              <a:rPr lang="en-US"/>
              <a:t>Air turns in counterclockwise in northern hemisphere and clockwise in southern hemisphere</a:t>
            </a:r>
            <a:endParaRPr lang="en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 Energy</a:t>
            </a:r>
            <a:endParaRPr lang="en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emissions, renewable </a:t>
            </a:r>
            <a:r>
              <a:rPr lang="en-US">
                <a:sym typeface="Wingdings" pitchFamily="2" charset="2"/>
              </a:rPr>
              <a:t></a:t>
            </a:r>
          </a:p>
          <a:p>
            <a:r>
              <a:rPr lang="en-US">
                <a:sym typeface="Wingdings" pitchFamily="2" charset="2"/>
              </a:rPr>
              <a:t>Disadvantages</a:t>
            </a:r>
          </a:p>
          <a:p>
            <a:pPr lvl="1"/>
            <a:r>
              <a:rPr lang="en-US"/>
              <a:t>Can ruin a landscape, can’t rely on wind, energy can’t be stored</a:t>
            </a:r>
          </a:p>
          <a:p>
            <a:r>
              <a:rPr lang="en-US"/>
              <a:t>Often used in combination with another power generating system that can take over if wind dimishes</a:t>
            </a:r>
            <a:endParaRPr lang="en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281738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Radiation</a:t>
            </a: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Nuclear reactions in the sun to produce energy</a:t>
            </a:r>
          </a:p>
          <a:p>
            <a:r>
              <a:rPr lang="en-US"/>
              <a:t>Rays heat the atmosphere, oceans and land on Earth</a:t>
            </a:r>
          </a:p>
          <a:p>
            <a:r>
              <a:rPr lang="en-US"/>
              <a:t>Topical regions receive more solar energy due to curvature of the earth</a:t>
            </a:r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114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05000"/>
            <a:ext cx="47434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Atmosphere</a:t>
            </a: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21% oxygen, 78% nitrogen and 1% other gases</a:t>
            </a:r>
          </a:p>
          <a:p>
            <a:r>
              <a:rPr lang="en-US"/>
              <a:t>Water vapour is important for cloud formation and humidity</a:t>
            </a:r>
            <a:endParaRPr lang="en-C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Energy</a:t>
            </a:r>
            <a:endParaRPr lang="en-C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/>
              <a:t>Earth receives enough solar energy in 1 hour to meet the world’s energy needs for 1 year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Renewable, no emissions, practical for remote areas, can be stored </a:t>
            </a:r>
            <a:r>
              <a:rPr lang="en-US" sz="2800">
                <a:sym typeface="Wingdings" pitchFamily="2" charset="2"/>
              </a:rPr>
              <a:t>  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Passive heating systems: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Based on location of building to maximize the sun’s exposure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Use of materials that will store heat and release it slowly overnight</a:t>
            </a:r>
            <a:endParaRPr lang="en-CA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Energy</a:t>
            </a:r>
            <a:endParaRPr lang="en-C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2. Photovoltaic cells</a:t>
            </a:r>
          </a:p>
          <a:p>
            <a:pPr>
              <a:lnSpc>
                <a:spcPct val="90000"/>
              </a:lnSpc>
            </a:pPr>
            <a:r>
              <a:rPr lang="en-US" sz="2800"/>
              <a:t>Placed in large panels (solar panels)</a:t>
            </a:r>
          </a:p>
          <a:p>
            <a:pPr>
              <a:lnSpc>
                <a:spcPct val="90000"/>
              </a:lnSpc>
            </a:pPr>
            <a:r>
              <a:rPr lang="en-US" sz="2800"/>
              <a:t>Convert solar energy into electrical energy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3. Solar collectors</a:t>
            </a:r>
          </a:p>
          <a:p>
            <a:pPr>
              <a:lnSpc>
                <a:spcPct val="90000"/>
              </a:lnSpc>
            </a:pPr>
            <a:r>
              <a:rPr lang="en-US" sz="2800"/>
              <a:t>Used to heat air in buildings or water in homes or pools</a:t>
            </a:r>
          </a:p>
          <a:p>
            <a:pPr>
              <a:lnSpc>
                <a:spcPct val="90000"/>
              </a:lnSpc>
            </a:pPr>
            <a:r>
              <a:rPr lang="en-US" sz="2800"/>
              <a:t>Glass panels capture heat, heat is transferred to water in pipes and then circulates through radiators</a:t>
            </a:r>
            <a:endParaRPr lang="en-CA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419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981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and low tides occur due to the attraction to the moon</a:t>
            </a:r>
          </a:p>
          <a:p>
            <a:r>
              <a:rPr lang="en-US"/>
              <a:t>High tides occurs twice every day to rotation of the Earth</a:t>
            </a:r>
          </a:p>
          <a:p>
            <a:r>
              <a:rPr lang="en-US"/>
              <a:t>At any one time there are 2 high tides and 2 low tides</a:t>
            </a:r>
          </a:p>
          <a:p>
            <a:r>
              <a:rPr lang="en-US"/>
              <a:t>When closest to the moon, water is pulled towards it, creating high 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furthest from the moon, Earth is pulled toward the moon more strongly than water, creating high tides as well</a:t>
            </a:r>
          </a:p>
          <a:p>
            <a:r>
              <a:rPr lang="en-US"/>
              <a:t>Highest tides, called </a:t>
            </a:r>
            <a:r>
              <a:rPr lang="en-US" b="1"/>
              <a:t>spring tides</a:t>
            </a:r>
            <a:r>
              <a:rPr lang="en-US"/>
              <a:t>, occur when the sun, moon and Earth are aligned</a:t>
            </a:r>
          </a:p>
          <a:p>
            <a:r>
              <a:rPr lang="en-US"/>
              <a:t>The difference between high and low tide is called </a:t>
            </a:r>
            <a:r>
              <a:rPr lang="en-US" b="1"/>
              <a:t>tidal range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 t="53276"/>
          <a:stretch>
            <a:fillRect/>
          </a:stretch>
        </p:blipFill>
        <p:spPr bwMode="auto">
          <a:xfrm>
            <a:off x="4572000" y="1600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18958" t="48718"/>
          <a:stretch>
            <a:fillRect/>
          </a:stretch>
        </p:blipFill>
        <p:spPr bwMode="auto">
          <a:xfrm>
            <a:off x="-304800" y="762000"/>
            <a:ext cx="4994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Tidal Energy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800"/>
              <a:t>Energy obtained from the flow of ocean tides</a:t>
            </a:r>
          </a:p>
          <a:p>
            <a:pPr marL="609600" indent="-609600"/>
            <a:r>
              <a:rPr lang="en-US" sz="2800"/>
              <a:t>Renewable, no emissions </a:t>
            </a:r>
            <a:r>
              <a:rPr lang="en-US" sz="2800">
                <a:sym typeface="Wingdings" pitchFamily="2" charset="2"/>
              </a:rPr>
              <a:t></a:t>
            </a:r>
          </a:p>
          <a:p>
            <a:pPr marL="990600" lvl="1" indent="-533400"/>
            <a:r>
              <a:rPr lang="en-US" sz="2400"/>
              <a:t>but very expensive </a:t>
            </a:r>
            <a:r>
              <a:rPr lang="en-US" sz="2400">
                <a:sym typeface="Wingdings" pitchFamily="2" charset="2"/>
              </a:rPr>
              <a:t></a:t>
            </a:r>
          </a:p>
          <a:p>
            <a:pPr marL="609600" indent="-609600"/>
            <a:r>
              <a:rPr lang="en-US" sz="2800"/>
              <a:t>Works like a hydroelectric power plant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Tide comes in and fills a basin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Water stays in basin as tide goes out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Gate is opened to release water from basin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Water turns turbines to produce electrical energy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 t="48695"/>
          <a:stretch>
            <a:fillRect/>
          </a:stretch>
        </p:blipFill>
        <p:spPr bwMode="auto">
          <a:xfrm>
            <a:off x="609600" y="838200"/>
            <a:ext cx="78486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724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the Atmosphere</a:t>
            </a: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Troposphere (0-15 km)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Storms from here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Temperature drops 6.5</a:t>
            </a:r>
            <a:r>
              <a:rPr lang="en-US">
                <a:cs typeface="Arial" charset="0"/>
              </a:rPr>
              <a:t>°C every 1000m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>
                <a:cs typeface="Arial" charset="0"/>
              </a:rPr>
              <a:t>2. Stratosphere (15-50km)</a:t>
            </a:r>
          </a:p>
          <a:p>
            <a:pPr marL="609600" indent="-609600">
              <a:lnSpc>
                <a:spcPct val="90000"/>
              </a:lnSpc>
            </a:pPr>
            <a:r>
              <a:rPr lang="en-US">
                <a:cs typeface="Arial" charset="0"/>
              </a:rPr>
              <a:t>Ozone layer absorbs UV rays</a:t>
            </a:r>
          </a:p>
          <a:p>
            <a:pPr marL="609600" indent="-609600">
              <a:lnSpc>
                <a:spcPct val="90000"/>
              </a:lnSpc>
            </a:pPr>
            <a:r>
              <a:rPr lang="en-US">
                <a:cs typeface="Arial" charset="0"/>
              </a:rPr>
              <a:t>Temperature rises with altitude</a:t>
            </a:r>
          </a:p>
          <a:p>
            <a:pPr marL="609600" indent="-609600">
              <a:lnSpc>
                <a:spcPct val="90000"/>
              </a:lnSpc>
            </a:pPr>
            <a:r>
              <a:rPr lang="en-US">
                <a:cs typeface="Arial" charset="0"/>
              </a:rPr>
              <a:t>Air is thin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the Atmosphere</a:t>
            </a:r>
            <a:endParaRPr lang="en-C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3. Mesosphere (50-80 km)</a:t>
            </a:r>
          </a:p>
          <a:p>
            <a:pPr>
              <a:lnSpc>
                <a:spcPct val="90000"/>
              </a:lnSpc>
            </a:pPr>
            <a:r>
              <a:rPr lang="en-US"/>
              <a:t>Coldest layer, down to -80</a:t>
            </a:r>
            <a:r>
              <a:rPr lang="en-US">
                <a:cs typeface="Arial" charset="0"/>
              </a:rPr>
              <a:t>°C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Few air particles, impossible to breathe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cs typeface="Arial" charset="0"/>
              </a:rPr>
              <a:t>4. Thermosphere (80-500 km)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Hottest layer, up to 1800°C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Shooting stars visible here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Aurora borealis (Northern lights)</a:t>
            </a:r>
            <a:endParaRPr lang="en-CA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the Atmosphere</a:t>
            </a:r>
            <a:endParaRPr lang="en-C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5. Exosphere (500km and more)</a:t>
            </a:r>
          </a:p>
          <a:p>
            <a:r>
              <a:rPr lang="en-US"/>
              <a:t>Layer is almost empty (almost no air)</a:t>
            </a:r>
          </a:p>
          <a:p>
            <a:r>
              <a:rPr lang="en-US"/>
              <a:t>Observations come from satellites and space travel</a:t>
            </a:r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838" y="-238125"/>
            <a:ext cx="2600325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Pressure</a:t>
            </a:r>
            <a:endParaRPr lang="en-C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Determined by the number of particles in a given space</a:t>
            </a:r>
          </a:p>
          <a:p>
            <a:r>
              <a:rPr lang="en-US"/>
              <a:t>Pressure is a result of the collision of air particles</a:t>
            </a:r>
          </a:p>
          <a:p>
            <a:r>
              <a:rPr lang="en-US"/>
              <a:t>More particles = more collision =more pressure</a:t>
            </a:r>
          </a:p>
          <a:p>
            <a:r>
              <a:rPr lang="en-US"/>
              <a:t>On Earth, the pressure at sea level is </a:t>
            </a:r>
            <a:r>
              <a:rPr lang="en-US" b="1"/>
              <a:t>101.3 kPa</a:t>
            </a:r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1034</Words>
  <Application>Microsoft Office PowerPoint</Application>
  <PresentationFormat>On-screen Show (4:3)</PresentationFormat>
  <Paragraphs>145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Wingdings</vt:lpstr>
      <vt:lpstr>Default Design</vt:lpstr>
      <vt:lpstr>The Atmosphere and Space  Chapter 7</vt:lpstr>
      <vt:lpstr>The Atmosphere</vt:lpstr>
      <vt:lpstr>The Atmosphere</vt:lpstr>
      <vt:lpstr>Slide 4</vt:lpstr>
      <vt:lpstr>Layers of the Atmosphere</vt:lpstr>
      <vt:lpstr>Layers of the Atmosphere</vt:lpstr>
      <vt:lpstr>Layers of the Atmosphere</vt:lpstr>
      <vt:lpstr>Slide 8</vt:lpstr>
      <vt:lpstr>Atmospheric Pressure</vt:lpstr>
      <vt:lpstr>Atmospheric circulation</vt:lpstr>
      <vt:lpstr>Atmospheric circulation</vt:lpstr>
      <vt:lpstr>Coriolis Effect</vt:lpstr>
      <vt:lpstr>Slide 13</vt:lpstr>
      <vt:lpstr>Circulation Cells</vt:lpstr>
      <vt:lpstr>Circulation Cells</vt:lpstr>
      <vt:lpstr>Circulation Cells</vt:lpstr>
      <vt:lpstr>Prevailing Winds</vt:lpstr>
      <vt:lpstr>Prevailing Winds</vt:lpstr>
      <vt:lpstr>Slide 19</vt:lpstr>
      <vt:lpstr>Air Masses</vt:lpstr>
      <vt:lpstr>Air Masses</vt:lpstr>
      <vt:lpstr>Air Masses</vt:lpstr>
      <vt:lpstr>Anticyclones and Depressions</vt:lpstr>
      <vt:lpstr>Anticyclone</vt:lpstr>
      <vt:lpstr>Anticyclones and Depressions</vt:lpstr>
      <vt:lpstr>Wind Energy</vt:lpstr>
      <vt:lpstr>Slide 27</vt:lpstr>
      <vt:lpstr>Solar Radiation</vt:lpstr>
      <vt:lpstr>Slide 29</vt:lpstr>
      <vt:lpstr>Solar Energy</vt:lpstr>
      <vt:lpstr>Solar Energy</vt:lpstr>
      <vt:lpstr>Slide 32</vt:lpstr>
      <vt:lpstr>Tides</vt:lpstr>
      <vt:lpstr>Tides</vt:lpstr>
      <vt:lpstr>Slide 35</vt:lpstr>
      <vt:lpstr>Tidal Energy</vt:lpstr>
      <vt:lpstr>Slide 37</vt:lpstr>
    </vt:vector>
  </TitlesOfParts>
  <Company>RSB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 and Space  Chapter 7</dc:title>
  <dc:creator>RSB</dc:creator>
  <cp:lastModifiedBy>Andrea Di Lallo</cp:lastModifiedBy>
  <cp:revision>10</cp:revision>
  <dcterms:created xsi:type="dcterms:W3CDTF">2012-05-17T16:46:22Z</dcterms:created>
  <dcterms:modified xsi:type="dcterms:W3CDTF">2012-05-31T23:32:48Z</dcterms:modified>
</cp:coreProperties>
</file>