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3" r:id="rId6"/>
    <p:sldId id="262" r:id="rId7"/>
    <p:sldId id="267" r:id="rId8"/>
    <p:sldId id="265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4E1A-58E9-4180-BDF1-B28B44374C55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A8B3-7DCE-4738-B6BF-EB4C14056C1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Changes in Matter-Part 2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great things have a part 2</a:t>
            </a:r>
          </a:p>
          <a:p>
            <a:r>
              <a:rPr lang="en-US" dirty="0" smtClean="0"/>
              <a:t>-The Godfather</a:t>
            </a:r>
          </a:p>
          <a:p>
            <a:r>
              <a:rPr lang="en-US" dirty="0" smtClean="0"/>
              <a:t>-The Lord of the Rings </a:t>
            </a:r>
          </a:p>
          <a:p>
            <a:r>
              <a:rPr lang="en-US" dirty="0" smtClean="0"/>
              <a:t>-Star Wars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And this lecture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When 191g of copper (Cu) is combined with 765g of nitric acid (HNO</a:t>
            </a:r>
            <a:r>
              <a:rPr lang="en-US" baseline="-25000" dirty="0" smtClean="0"/>
              <a:t>3</a:t>
            </a:r>
            <a:r>
              <a:rPr lang="en-US" dirty="0" smtClean="0"/>
              <a:t>), the reaction produces 563g of copper nitrate (Cu(NO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), 108g of water and a certain amount of nitrogen dioxide (NO</a:t>
            </a:r>
            <a:r>
              <a:rPr lang="en-US" baseline="-25000" dirty="0" smtClean="0"/>
              <a:t>2</a:t>
            </a:r>
            <a:r>
              <a:rPr lang="en-US" dirty="0" smtClean="0"/>
              <a:t>). What is the mass of nitrogen dioxide produced?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combustion of 11g of propane (C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) in 40g of oxygen gas produces 18g of water and a certain mass of carbon dioxide. What is the mass of carbon dioxide produced?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/>
              <a:t>Question 1</a:t>
            </a:r>
            <a:endParaRPr lang="en-CA" dirty="0"/>
          </a:p>
          <a:p>
            <a:pPr>
              <a:buNone/>
            </a:pPr>
            <a:r>
              <a:rPr lang="en-US" dirty="0"/>
              <a:t>Balanced equation:  	</a:t>
            </a:r>
            <a:endParaRPr lang="en-CA" dirty="0"/>
          </a:p>
          <a:p>
            <a:pPr>
              <a:buNone/>
            </a:pPr>
            <a:r>
              <a:rPr lang="en-US" dirty="0"/>
              <a:t>Cu	 </a:t>
            </a:r>
            <a:r>
              <a:rPr lang="en-US" dirty="0" smtClean="0"/>
              <a:t>    +</a:t>
            </a: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/>
              <a:t>4HNO</a:t>
            </a:r>
            <a:r>
              <a:rPr lang="en-US" baseline="-25000" dirty="0"/>
              <a:t>3	</a:t>
            </a:r>
            <a:r>
              <a:rPr lang="en-US" dirty="0"/>
              <a:t> → </a:t>
            </a:r>
            <a:r>
              <a:rPr lang="en-US" dirty="0" smtClean="0"/>
              <a:t> 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        </a:t>
            </a:r>
            <a:r>
              <a:rPr lang="en-US" dirty="0"/>
              <a:t>+    </a:t>
            </a:r>
            <a:r>
              <a:rPr lang="en-US" dirty="0" smtClean="0"/>
              <a:t>  </a:t>
            </a: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 	+ 	2NO</a:t>
            </a:r>
            <a:r>
              <a:rPr lang="en-US" baseline="-25000" dirty="0"/>
              <a:t>2</a:t>
            </a:r>
            <a:endParaRPr lang="en-CA" dirty="0"/>
          </a:p>
          <a:p>
            <a:pPr>
              <a:buNone/>
            </a:pPr>
            <a:r>
              <a:rPr lang="en-US" dirty="0" smtClean="0"/>
              <a:t>191g</a:t>
            </a:r>
            <a:r>
              <a:rPr lang="en-US" dirty="0"/>
              <a:t>	</a:t>
            </a:r>
            <a:r>
              <a:rPr lang="en-US" dirty="0" smtClean="0"/>
              <a:t>    765g</a:t>
            </a:r>
            <a:r>
              <a:rPr lang="en-US" dirty="0"/>
              <a:t>	 </a:t>
            </a:r>
            <a:r>
              <a:rPr lang="en-US" dirty="0" smtClean="0"/>
              <a:t>       563g</a:t>
            </a:r>
            <a:r>
              <a:rPr lang="en-US" dirty="0"/>
              <a:t>		</a:t>
            </a:r>
            <a:r>
              <a:rPr lang="en-US" dirty="0" smtClean="0"/>
              <a:t> </a:t>
            </a:r>
            <a:r>
              <a:rPr lang="en-US" dirty="0"/>
              <a:t>108g		x</a:t>
            </a: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US" dirty="0" smtClean="0"/>
              <a:t>Reactants </a:t>
            </a:r>
            <a:r>
              <a:rPr lang="en-US" dirty="0"/>
              <a:t>→  191 + 756 =947</a:t>
            </a:r>
            <a:endParaRPr lang="en-CA" dirty="0"/>
          </a:p>
          <a:p>
            <a:pPr>
              <a:buNone/>
            </a:pPr>
            <a:r>
              <a:rPr lang="en-US" dirty="0" smtClean="0"/>
              <a:t>Products </a:t>
            </a:r>
            <a:r>
              <a:rPr lang="en-US" dirty="0"/>
              <a:t>→ 563 + 108 + x= 671+x </a:t>
            </a: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US" dirty="0" smtClean="0"/>
              <a:t>Mass </a:t>
            </a:r>
            <a:r>
              <a:rPr lang="en-US" dirty="0"/>
              <a:t>of 2NO</a:t>
            </a:r>
            <a:r>
              <a:rPr lang="en-US" baseline="-25000" dirty="0"/>
              <a:t>2</a:t>
            </a:r>
            <a:endParaRPr lang="en-CA" dirty="0"/>
          </a:p>
          <a:p>
            <a:pPr>
              <a:buNone/>
            </a:pPr>
            <a:r>
              <a:rPr lang="en-US" dirty="0" smtClean="0"/>
              <a:t>671+x </a:t>
            </a:r>
            <a:r>
              <a:rPr lang="en-US" dirty="0"/>
              <a:t>=947</a:t>
            </a:r>
            <a:endParaRPr lang="en-CA" dirty="0"/>
          </a:p>
          <a:p>
            <a:pPr>
              <a:buNone/>
            </a:pPr>
            <a:r>
              <a:rPr lang="en-US" dirty="0" smtClean="0"/>
              <a:t>x</a:t>
            </a:r>
            <a:r>
              <a:rPr lang="en-US" dirty="0"/>
              <a:t>= 276g</a:t>
            </a:r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Question 2</a:t>
            </a:r>
          </a:p>
          <a:p>
            <a:pPr>
              <a:buNone/>
            </a:pPr>
            <a:r>
              <a:rPr lang="en-US" dirty="0"/>
              <a:t>Balanced equation:  </a:t>
            </a:r>
            <a:endParaRPr lang="en-CA" dirty="0"/>
          </a:p>
          <a:p>
            <a:pPr>
              <a:buNone/>
            </a:pPr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</a:t>
            </a:r>
            <a:r>
              <a:rPr lang="en-US" dirty="0"/>
              <a:t>	+ 	5O</a:t>
            </a:r>
            <a:r>
              <a:rPr lang="en-US" baseline="-25000" dirty="0"/>
              <a:t>2</a:t>
            </a:r>
            <a:r>
              <a:rPr lang="en-US" dirty="0"/>
              <a:t>	→	4H</a:t>
            </a:r>
            <a:r>
              <a:rPr lang="en-US" baseline="-25000" dirty="0"/>
              <a:t>2</a:t>
            </a:r>
            <a:r>
              <a:rPr lang="en-US" dirty="0"/>
              <a:t>O	+	3CO</a:t>
            </a:r>
            <a:r>
              <a:rPr lang="en-US" baseline="-25000" dirty="0"/>
              <a:t>2</a:t>
            </a:r>
            <a:endParaRPr lang="en-CA" dirty="0"/>
          </a:p>
          <a:p>
            <a:pPr>
              <a:buNone/>
            </a:pPr>
            <a:r>
              <a:rPr lang="en-US" dirty="0"/>
              <a:t>44g		90g		68g		x</a:t>
            </a:r>
            <a:endParaRPr lang="en-CA" dirty="0"/>
          </a:p>
          <a:p>
            <a:pPr>
              <a:buNone/>
            </a:pPr>
            <a:r>
              <a:rPr lang="en-US" dirty="0"/>
              <a:t> </a:t>
            </a:r>
            <a:endParaRPr lang="en-CA" dirty="0"/>
          </a:p>
          <a:p>
            <a:pPr>
              <a:buNone/>
            </a:pPr>
            <a:r>
              <a:rPr lang="en-US" dirty="0"/>
              <a:t>Reactants → 44 + 90 = 134g</a:t>
            </a:r>
            <a:endParaRPr lang="en-CA" dirty="0"/>
          </a:p>
          <a:p>
            <a:pPr>
              <a:buNone/>
            </a:pPr>
            <a:r>
              <a:rPr lang="en-US" dirty="0"/>
              <a:t>Products → 68 + x </a:t>
            </a:r>
            <a:endParaRPr lang="en-CA" dirty="0"/>
          </a:p>
          <a:p>
            <a:pPr>
              <a:buNone/>
            </a:pPr>
            <a:r>
              <a:rPr lang="en-US" dirty="0"/>
              <a:t> </a:t>
            </a:r>
            <a:endParaRPr lang="en-CA" dirty="0"/>
          </a:p>
          <a:p>
            <a:pPr>
              <a:buNone/>
            </a:pPr>
            <a:r>
              <a:rPr lang="en-US" dirty="0"/>
              <a:t>Mass of 3CO</a:t>
            </a:r>
            <a:r>
              <a:rPr lang="en-US" baseline="-25000" dirty="0"/>
              <a:t>2</a:t>
            </a:r>
            <a:endParaRPr lang="en-CA" dirty="0"/>
          </a:p>
          <a:p>
            <a:pPr>
              <a:buNone/>
            </a:pPr>
            <a:r>
              <a:rPr lang="en-US" dirty="0"/>
              <a:t>68 + x = 134</a:t>
            </a:r>
            <a:endParaRPr lang="en-CA" dirty="0"/>
          </a:p>
          <a:p>
            <a:pPr>
              <a:buNone/>
            </a:pPr>
            <a:r>
              <a:rPr lang="en-US" dirty="0"/>
              <a:t>x= 66g</a:t>
            </a:r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Practice!</a:t>
            </a:r>
            <a:br>
              <a:rPr lang="en-CA" dirty="0" smtClean="0"/>
            </a:br>
            <a:r>
              <a:rPr lang="en-CA" sz="3100" dirty="0" smtClean="0"/>
              <a:t>Balance the following equations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smtClean="0"/>
              <a:t>Worksheet! </a:t>
            </a:r>
            <a:r>
              <a:rPr lang="en-CA" dirty="0" smtClean="0">
                <a:sym typeface="Wingdings" pitchFamily="2" charset="2"/>
              </a:rPr>
              <a:t> YAY!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riodic Table of Elem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 with atomic number and atomic mass numb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4876191" cy="403809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Image of typical Element in Periodic Table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828800"/>
            <a:ext cx="3581400" cy="193899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400" dirty="0" smtClean="0"/>
              <a:t>Atomic Number (Z)</a:t>
            </a:r>
            <a:r>
              <a:rPr lang="en-CA" sz="2400" dirty="0" smtClean="0">
                <a:latin typeface="Times New Roman"/>
                <a:cs typeface="Times New Roman"/>
              </a:rPr>
              <a:t>→</a:t>
            </a:r>
            <a:r>
              <a:rPr lang="en-CA" sz="2400" dirty="0" smtClean="0"/>
              <a:t> the number of </a:t>
            </a:r>
            <a:r>
              <a:rPr lang="en-CA" sz="2400" b="1" dirty="0" smtClean="0"/>
              <a:t>protons. Does not change! </a:t>
            </a:r>
            <a:r>
              <a:rPr lang="en-CA" sz="2400" dirty="0" smtClean="0"/>
              <a:t>Atomic number is unique per element!</a:t>
            </a:r>
            <a:endParaRPr lang="en-CA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181600" y="4267201"/>
            <a:ext cx="3581400" cy="1938992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400" dirty="0" smtClean="0"/>
              <a:t>Atomic Weight</a:t>
            </a:r>
            <a:r>
              <a:rPr lang="en-CA" sz="2400" dirty="0" smtClean="0">
                <a:latin typeface="Times New Roman"/>
                <a:cs typeface="Times New Roman"/>
              </a:rPr>
              <a:t> → </a:t>
            </a:r>
            <a:r>
              <a:rPr lang="en-CA" sz="2400" dirty="0">
                <a:cs typeface="Times New Roman"/>
              </a:rPr>
              <a:t>average of the atomic masses of all isotopes of an element with respect to its </a:t>
            </a:r>
            <a:r>
              <a:rPr lang="en-CA" sz="2400" dirty="0" smtClean="0">
                <a:cs typeface="Times New Roman"/>
              </a:rPr>
              <a:t>abundance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810000" y="41910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352800" y="1447800"/>
            <a:ext cx="1905000" cy="990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200400" y="3810000"/>
            <a:ext cx="1944216" cy="369332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Atomic Weight 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Equ</a:t>
            </a:r>
            <a:r>
              <a:rPr lang="en-US" dirty="0" smtClean="0"/>
              <a:t> and with masses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Question: You combined 80g of KOH with 100g of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to produce 120g of </a:t>
            </a: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O. What is the mass of the water produced?</a:t>
            </a:r>
            <a:endParaRPr lang="en-CA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1: Get a balanced equation</a:t>
            </a:r>
            <a:endParaRPr lang="en-CA" dirty="0">
              <a:solidFill>
                <a:srgbClr val="FF000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Equ</a:t>
            </a:r>
            <a:r>
              <a:rPr lang="en-US" dirty="0" smtClean="0"/>
              <a:t> and with masses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Reactants: KOH and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Products: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Equation: KOH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Rnx</a:t>
            </a:r>
            <a:r>
              <a:rPr lang="en-US" dirty="0" smtClean="0"/>
              <a:t> side: 1K, 3H, 1S and 5O</a:t>
            </a:r>
          </a:p>
          <a:p>
            <a:pPr>
              <a:buNone/>
            </a:pPr>
            <a:r>
              <a:rPr lang="en-US" dirty="0" smtClean="0"/>
              <a:t>-Prod side: 2K, 2H, 1S and 5O</a:t>
            </a:r>
          </a:p>
          <a:p>
            <a:pPr>
              <a:buNone/>
            </a:pPr>
            <a:r>
              <a:rPr lang="en-US" dirty="0" smtClean="0"/>
              <a:t>		     2KOH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Equ</a:t>
            </a:r>
            <a:r>
              <a:rPr lang="en-US" dirty="0" smtClean="0"/>
              <a:t> and with masses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Question: You combined 80g of KOH with 100g of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to produce 120g of </a:t>
            </a: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O. What is the mass of the water produced?</a:t>
            </a:r>
            <a:endParaRPr lang="en-CA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Step 1: Get a balanced equation</a:t>
            </a:r>
          </a:p>
          <a:p>
            <a:pPr>
              <a:buNone/>
            </a:pPr>
            <a:r>
              <a:rPr lang="en-US" dirty="0" smtClean="0"/>
              <a:t>2KOH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2: Place the weights of the compounds given under the appropriate compounds</a:t>
            </a:r>
          </a:p>
          <a:p>
            <a:pPr>
              <a:buNone/>
            </a:pPr>
            <a:endParaRPr lang="en-CA" dirty="0">
              <a:solidFill>
                <a:srgbClr val="FF000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Equ</a:t>
            </a:r>
            <a:r>
              <a:rPr lang="en-US" dirty="0" smtClean="0"/>
              <a:t> and with masses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      2KOH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		         80g  + 100g 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120g   +  x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Step 3: Add total weight of reactant side and total weight of product side</a:t>
            </a:r>
          </a:p>
          <a:p>
            <a:pPr>
              <a:buNone/>
            </a:pPr>
            <a:r>
              <a:rPr lang="en-US" dirty="0" err="1" smtClean="0"/>
              <a:t>Rnx</a:t>
            </a:r>
            <a:r>
              <a:rPr lang="en-US" dirty="0" smtClean="0"/>
              <a:t>: 180g</a:t>
            </a:r>
          </a:p>
          <a:p>
            <a:pPr>
              <a:buNone/>
            </a:pPr>
            <a:r>
              <a:rPr lang="en-US" dirty="0" smtClean="0"/>
              <a:t>Prods:120+x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Recall: Conservation of mass</a:t>
            </a:r>
            <a:r>
              <a:rPr lang="en-US" dirty="0" smtClean="0"/>
              <a:t>!. Therefore the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total weight of the reactants </a:t>
            </a:r>
            <a:r>
              <a:rPr lang="en-US" dirty="0" smtClean="0"/>
              <a:t>must equal the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total weight of the products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</a:t>
            </a:r>
            <a:r>
              <a:rPr lang="en-US" dirty="0" err="1" smtClean="0"/>
              <a:t>Equ</a:t>
            </a:r>
            <a:r>
              <a:rPr lang="en-US" dirty="0" smtClean="0"/>
              <a:t> and with masses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      2KOH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		         80g  + 100g 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120g   +  x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Step 3: Add total weight of reactant side and total weight of product side</a:t>
            </a:r>
          </a:p>
          <a:p>
            <a:pPr>
              <a:buNone/>
            </a:pPr>
            <a:r>
              <a:rPr lang="en-US" dirty="0" err="1" smtClean="0"/>
              <a:t>Rnx</a:t>
            </a:r>
            <a:r>
              <a:rPr lang="en-US" dirty="0" smtClean="0"/>
              <a:t>: 180g</a:t>
            </a:r>
          </a:p>
          <a:p>
            <a:pPr>
              <a:buNone/>
            </a:pPr>
            <a:r>
              <a:rPr lang="en-US" dirty="0" smtClean="0"/>
              <a:t>Prods:120+x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Step 4: Solve for ‘x’</a:t>
            </a:r>
            <a:endParaRPr lang="en-C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120+x = 180;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x=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60g</a:t>
            </a:r>
          </a:p>
          <a:p>
            <a:pPr>
              <a:buNone/>
            </a:pPr>
            <a:r>
              <a:rPr lang="en-US" dirty="0" smtClean="0"/>
              <a:t>Weight of water = 60g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</a:t>
            </a:r>
            <a:r>
              <a:rPr lang="en-US" dirty="0" err="1" smtClean="0"/>
              <a:t>Equ</a:t>
            </a:r>
            <a:r>
              <a:rPr lang="en-US" dirty="0" smtClean="0"/>
              <a:t> and with masses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1: Balance the equation</a:t>
            </a:r>
          </a:p>
          <a:p>
            <a:pPr lvl="1"/>
            <a:r>
              <a:rPr lang="en-US" dirty="0" smtClean="0"/>
              <a:t>If given a balance equation, great, less work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not given a balance equation…start cracking 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Step 2: Write given weights of compounds under appropriate compound</a:t>
            </a:r>
          </a:p>
          <a:p>
            <a:r>
              <a:rPr lang="en-US" dirty="0" smtClean="0">
                <a:sym typeface="Wingdings" pitchFamily="2" charset="2"/>
              </a:rPr>
              <a:t>Step 3: Add total weight of reactant side and total weight of product side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Remember, will be solving for either a product or a reactant, so one of the compounds will have a weight of ‘x’</a:t>
            </a:r>
          </a:p>
          <a:p>
            <a:r>
              <a:rPr lang="en-US" dirty="0" smtClean="0">
                <a:sym typeface="Wingdings" pitchFamily="2" charset="2"/>
              </a:rPr>
              <a:t>Step 4: Solve for ‘x’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433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Changes in Matter-Part 2</vt:lpstr>
      <vt:lpstr>Slide 2</vt:lpstr>
      <vt:lpstr>Image of typical Element in Periodic Table</vt:lpstr>
      <vt:lpstr>Balancing Equ and with masses</vt:lpstr>
      <vt:lpstr>Balancing Equ and with masses</vt:lpstr>
      <vt:lpstr>Balancing Equ and with masses</vt:lpstr>
      <vt:lpstr>Balancing Equ and with masses</vt:lpstr>
      <vt:lpstr>Balancing Equ and with masses</vt:lpstr>
      <vt:lpstr>Balancing Equ and with masses</vt:lpstr>
      <vt:lpstr>Practice </vt:lpstr>
      <vt:lpstr>Answers </vt:lpstr>
      <vt:lpstr>Answers </vt:lpstr>
      <vt:lpstr>Practice! Balance the following equations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Matter-Part 2</dc:title>
  <dc:creator>Andrea Di Lallo</dc:creator>
  <cp:lastModifiedBy>Andrea Di Lallo</cp:lastModifiedBy>
  <cp:revision>19</cp:revision>
  <dcterms:created xsi:type="dcterms:W3CDTF">2012-04-20T22:10:40Z</dcterms:created>
  <dcterms:modified xsi:type="dcterms:W3CDTF">2012-04-24T17:09:48Z</dcterms:modified>
</cp:coreProperties>
</file>