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A289D-BCA4-4148-B070-7E8EA3E3ECD1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6ADB-B258-4564-8970-377E111118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1381B-C5EF-4D67-BB2C-945EE3001546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B467-21BD-4F9B-B23E-66798DB2492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2679F-E6C1-4AF1-BA7E-343B1ED1CA50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DEE3-C10A-42E4-80C5-3E2F782352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BEBD-3746-410D-B91D-43B7E3468DED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6967-64AD-4179-A69B-8FFCEB4665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EEDD-F11A-4607-AEEA-9B26CD7CD746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DBEF-1CC6-4AD9-8FC3-4F7933C4851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6CFA-CE81-43B8-A2B6-B1653A9A5CC8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CED47-2164-405B-9B64-2A211C6A20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7B838-51CC-4607-895F-A6EC8EC51DE7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BA8B-FC83-4627-97F7-8C07B76F18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3322-BDB3-474F-AAD1-53D5CB3B985E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77BA-9AD9-4BDB-A340-1F20EAD7B3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F91A-258F-47CD-B025-883C0B82C6AB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FECE-E482-4D16-AEFD-E2A9A86CD29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3E2F-337C-458A-92F8-D8D0365D7A06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0442-B463-446A-B044-F5D73D03853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2049-D4CB-44BE-9BBC-E0140521E456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3F50-B9A7-474C-B379-60D8DD6B488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CA9831-5BF0-46DA-B1E3-C9099213E1C1}" type="datetimeFigureOut">
              <a:rPr lang="en-US"/>
              <a:pPr>
                <a:defRPr/>
              </a:pPr>
              <a:t>5/31/2012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B237E6-72DE-473E-AE4D-5D760FF1368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Zp1dNybgfc" TargetMode="External"/><Relationship Id="rId2" Type="http://schemas.openxmlformats.org/officeDocument/2006/relationships/hyperlink" Target="http://www.youtube.com/watch?v=H9VpwmtnOZ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www.youtube.com/watch?v=MbjC9SMKCl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E6wqG4nb3M" TargetMode="External"/><Relationship Id="rId2" Type="http://schemas.openxmlformats.org/officeDocument/2006/relationships/hyperlink" Target="http://www.youtube.com/watch?v=-YwW-iWxLr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JvRx2L_CM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00174"/>
            <a:ext cx="7851648" cy="235745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sz="8800" dirty="0" smtClean="0"/>
              <a:t>Chapter 10 </a:t>
            </a:r>
            <a:br>
              <a:rPr lang="en-CA" sz="8800" dirty="0" smtClean="0"/>
            </a:br>
            <a:r>
              <a:rPr lang="en-CA" sz="8800" dirty="0" smtClean="0"/>
              <a:t>Ecosystems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en-CA" smtClean="0"/>
              <a:t>p. 317 - 329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62150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CA" smtClean="0"/>
          </a:p>
        </p:txBody>
      </p:sp>
      <p:sp>
        <p:nvSpPr>
          <p:cNvPr id="4" name="Oval 3"/>
          <p:cNvSpPr/>
          <p:nvPr/>
        </p:nvSpPr>
        <p:spPr>
          <a:xfrm>
            <a:off x="1000125" y="714375"/>
            <a:ext cx="2143125" cy="100012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100012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chemeClr val="bg1"/>
                </a:solidFill>
                <a:latin typeface="Constantia" pitchFamily="18" charset="0"/>
              </a:rPr>
              <a:t>Decomposers</a:t>
            </a:r>
          </a:p>
        </p:txBody>
      </p:sp>
      <p:sp>
        <p:nvSpPr>
          <p:cNvPr id="6" name="Down Arrow 5"/>
          <p:cNvSpPr/>
          <p:nvPr/>
        </p:nvSpPr>
        <p:spPr>
          <a:xfrm>
            <a:off x="1928813" y="1928813"/>
            <a:ext cx="484187" cy="2263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1214438" y="4572000"/>
            <a:ext cx="2057400" cy="914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00188" y="4857750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chemeClr val="bg1"/>
                </a:solidFill>
                <a:latin typeface="Constantia" pitchFamily="18" charset="0"/>
              </a:rPr>
              <a:t>Environment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714750" y="4786313"/>
            <a:ext cx="977900" cy="484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4857750" y="4572000"/>
            <a:ext cx="1928813" cy="84296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72063" y="47863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chemeClr val="bg1"/>
                </a:solidFill>
                <a:latin typeface="Constantia" pitchFamily="18" charset="0"/>
              </a:rPr>
              <a:t>  Producers</a:t>
            </a:r>
          </a:p>
        </p:txBody>
      </p:sp>
      <p:sp>
        <p:nvSpPr>
          <p:cNvPr id="15" name="Up Arrow 14"/>
          <p:cNvSpPr/>
          <p:nvPr/>
        </p:nvSpPr>
        <p:spPr>
          <a:xfrm>
            <a:off x="5429250" y="3500438"/>
            <a:ext cx="484188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4572000" y="2357438"/>
            <a:ext cx="2143125" cy="914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86313" y="2643188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solidFill>
                  <a:schemeClr val="bg1"/>
                </a:solidFill>
                <a:latin typeface="Constantia" pitchFamily="18" charset="0"/>
              </a:rPr>
              <a:t>   Consumers</a:t>
            </a:r>
          </a:p>
        </p:txBody>
      </p:sp>
      <p:sp>
        <p:nvSpPr>
          <p:cNvPr id="18" name="Bent-Up Arrow 17"/>
          <p:cNvSpPr/>
          <p:nvPr/>
        </p:nvSpPr>
        <p:spPr>
          <a:xfrm>
            <a:off x="6858000" y="2071688"/>
            <a:ext cx="850900" cy="874712"/>
          </a:xfrm>
          <a:prstGeom prst="bentUpArrow">
            <a:avLst>
              <a:gd name="adj1" fmla="val 25000"/>
              <a:gd name="adj2" fmla="val 24120"/>
              <a:gd name="adj3" fmla="val 267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Bent-Up Arrow 18"/>
          <p:cNvSpPr/>
          <p:nvPr/>
        </p:nvSpPr>
        <p:spPr>
          <a:xfrm>
            <a:off x="7072313" y="2000250"/>
            <a:ext cx="1357312" cy="3089275"/>
          </a:xfrm>
          <a:prstGeom prst="bentUpArrow">
            <a:avLst>
              <a:gd name="adj1" fmla="val 13282"/>
              <a:gd name="adj2" fmla="val 22296"/>
              <a:gd name="adj3" fmla="val 21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6286500" y="857250"/>
            <a:ext cx="2357438" cy="914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00813" y="114300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       </a:t>
            </a:r>
            <a:r>
              <a:rPr lang="en-CA">
                <a:solidFill>
                  <a:schemeClr val="bg1"/>
                </a:solidFill>
                <a:latin typeface="Constantia" pitchFamily="18" charset="0"/>
              </a:rPr>
              <a:t>Detritus</a:t>
            </a:r>
          </a:p>
        </p:txBody>
      </p:sp>
      <p:sp>
        <p:nvSpPr>
          <p:cNvPr id="22" name="Left Arrow 21"/>
          <p:cNvSpPr/>
          <p:nvPr/>
        </p:nvSpPr>
        <p:spPr>
          <a:xfrm>
            <a:off x="3429000" y="1071563"/>
            <a:ext cx="2549525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1071563" y="5780088"/>
            <a:ext cx="764381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00" b="1" dirty="0">
                <a:solidFill>
                  <a:srgbClr val="FF0000"/>
                </a:solidFill>
                <a:latin typeface="+mn-lt"/>
                <a:cs typeface="+mn-cs"/>
              </a:rPr>
              <a:t>        Flow of inorganic matter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       Flow of organic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20" grpId="0" animBg="1"/>
      <p:bldP spid="21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Energy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28750"/>
            <a:ext cx="8229600" cy="4389438"/>
          </a:xfrm>
        </p:spPr>
        <p:txBody>
          <a:bodyPr/>
          <a:lstStyle/>
          <a:p>
            <a:pPr eaLnBrk="1" hangingPunct="1"/>
            <a:r>
              <a:rPr lang="en-CA" smtClean="0"/>
              <a:t>Sunlight is the primary source of energy</a:t>
            </a:r>
          </a:p>
          <a:p>
            <a:pPr eaLnBrk="1" hangingPunct="1"/>
            <a:r>
              <a:rPr lang="en-CA" smtClean="0"/>
              <a:t>It is transformed into chemical energy by plants then passed on to consumers</a:t>
            </a:r>
          </a:p>
          <a:p>
            <a:pPr eaLnBrk="1" hangingPunct="1"/>
            <a:r>
              <a:rPr lang="en-CA" smtClean="0"/>
              <a:t>From one trophic level to another energy is lost (waste, movement, growth, reproduction, heat)</a:t>
            </a:r>
          </a:p>
          <a:p>
            <a:pPr eaLnBrk="1" hangingPunct="1"/>
            <a:r>
              <a:rPr lang="en-CA" smtClean="0"/>
              <a:t>So </a:t>
            </a:r>
            <a:r>
              <a:rPr lang="en-CA" b="1" u="sng" smtClean="0"/>
              <a:t>UNLIKE </a:t>
            </a:r>
            <a:r>
              <a:rPr lang="en-CA" smtClean="0"/>
              <a:t>matter, energy is not recyled, we need a constant supply from the sun (p.325)</a:t>
            </a:r>
            <a:endParaRPr lang="en-CA" b="1" u="sng" smtClean="0"/>
          </a:p>
        </p:txBody>
      </p:sp>
      <p:pic>
        <p:nvPicPr>
          <p:cNvPr id="20482" name="Picture 2" descr="http://www.ci.hurst.tx.us/Services/Bills/images/NoRecycling_ic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4572000"/>
            <a:ext cx="24336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5143500"/>
            <a:ext cx="4000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6000" b="1">
                <a:solidFill>
                  <a:srgbClr val="FF0000"/>
                </a:solidFill>
                <a:latin typeface="Constantia" pitchFamily="18" charset="0"/>
              </a:rPr>
              <a:t>ENERGY 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Primary productivity in ecosystems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5214937"/>
          </a:xfrm>
        </p:spPr>
        <p:txBody>
          <a:bodyPr/>
          <a:lstStyle/>
          <a:p>
            <a:pPr eaLnBrk="1" hangingPunct="1"/>
            <a:r>
              <a:rPr lang="en-CA" smtClean="0"/>
              <a:t>The amount of new biomass generated by producers</a:t>
            </a:r>
          </a:p>
          <a:p>
            <a:pPr eaLnBrk="1" hangingPunct="1"/>
            <a:r>
              <a:rPr lang="en-CA" smtClean="0"/>
              <a:t>Biomass is the total mass of organic matter in an ecosystem</a:t>
            </a:r>
          </a:p>
          <a:p>
            <a:pPr eaLnBrk="1" hangingPunct="1"/>
            <a:r>
              <a:rPr lang="en-CA" smtClean="0"/>
              <a:t>Primary productivity is important because it tells us how much energy is available to primary consumers and therefore limits the # of organisms that can live in an ecosystem</a:t>
            </a:r>
          </a:p>
          <a:p>
            <a:pPr eaLnBrk="1" hangingPunct="1"/>
            <a:r>
              <a:rPr lang="en-CA" smtClean="0"/>
              <a:t>Influenced by:</a:t>
            </a:r>
          </a:p>
          <a:p>
            <a:pPr lvl="3" eaLnBrk="1" hangingPunct="1"/>
            <a:r>
              <a:rPr lang="en-CA" smtClean="0"/>
              <a:t>Sunlight (needed for photosynthesis)</a:t>
            </a:r>
          </a:p>
          <a:p>
            <a:pPr lvl="3" eaLnBrk="1" hangingPunct="1"/>
            <a:r>
              <a:rPr lang="en-CA" smtClean="0"/>
              <a:t>Water (needed for photosyntesis)</a:t>
            </a:r>
          </a:p>
          <a:p>
            <a:pPr lvl="3" eaLnBrk="1" hangingPunct="1"/>
            <a:r>
              <a:rPr lang="en-CA" smtClean="0"/>
              <a:t>Nutrients (C, N, P, K)</a:t>
            </a:r>
          </a:p>
          <a:p>
            <a:pPr lvl="3" eaLnBrk="1" hangingPunct="1"/>
            <a:r>
              <a:rPr lang="en-CA" smtClean="0"/>
              <a:t>Temperature</a:t>
            </a:r>
          </a:p>
          <a:p>
            <a:pPr lvl="3"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Disturbances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229600" cy="4389438"/>
          </a:xfrm>
        </p:spPr>
        <p:txBody>
          <a:bodyPr/>
          <a:lstStyle/>
          <a:p>
            <a:pPr eaLnBrk="1" hangingPunct="1"/>
            <a:r>
              <a:rPr lang="en-CA" smtClean="0"/>
              <a:t>Events that damage an ecosystem</a:t>
            </a:r>
          </a:p>
          <a:p>
            <a:pPr eaLnBrk="1" hangingPunct="1"/>
            <a:r>
              <a:rPr lang="en-CA" smtClean="0"/>
              <a:t>Can lead to elimination of organisms or can alter the availability of resources</a:t>
            </a:r>
          </a:p>
          <a:p>
            <a:pPr eaLnBrk="1" hangingPunct="1"/>
            <a:r>
              <a:rPr lang="en-CA" smtClean="0"/>
              <a:t>2 types:</a:t>
            </a:r>
          </a:p>
          <a:p>
            <a:pPr lvl="3" eaLnBrk="1" hangingPunct="1"/>
            <a:r>
              <a:rPr lang="en-CA" smtClean="0"/>
              <a:t>Natural (environmental), such as </a:t>
            </a:r>
            <a:r>
              <a:rPr lang="en-CA" smtClean="0">
                <a:hlinkClick r:id="rId2"/>
              </a:rPr>
              <a:t>storms</a:t>
            </a:r>
            <a:r>
              <a:rPr lang="en-CA" smtClean="0"/>
              <a:t>, flooding, forest fires, </a:t>
            </a:r>
            <a:r>
              <a:rPr lang="en-CA" smtClean="0">
                <a:hlinkClick r:id="rId3"/>
              </a:rPr>
              <a:t>volcanic eruptions</a:t>
            </a:r>
            <a:r>
              <a:rPr lang="en-CA" smtClean="0"/>
              <a:t>, drought,  etc.</a:t>
            </a:r>
          </a:p>
          <a:p>
            <a:pPr lvl="3" eaLnBrk="1" hangingPunct="1"/>
            <a:r>
              <a:rPr lang="en-CA" smtClean="0"/>
              <a:t>Human (caused by people), such as litter, logging, </a:t>
            </a:r>
            <a:r>
              <a:rPr lang="en-CA" smtClean="0">
                <a:hlinkClick r:id="rId4"/>
              </a:rPr>
              <a:t>oil spills</a:t>
            </a:r>
            <a:r>
              <a:rPr lang="en-CA" smtClean="0"/>
              <a:t>, etc.</a:t>
            </a:r>
          </a:p>
        </p:txBody>
      </p:sp>
      <p:pic>
        <p:nvPicPr>
          <p:cNvPr id="24578" name="Picture 2" descr="http://graphics8.nytimes.com/images/2007/08/05/world/05flood.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" y="4714875"/>
            <a:ext cx="4071938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enviroterrorist.files.wordpress.com/2008/07/bird-oi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75" y="4714875"/>
            <a:ext cx="2928938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Ecological succession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4389438"/>
          </a:xfrm>
        </p:spPr>
        <p:txBody>
          <a:bodyPr/>
          <a:lstStyle/>
          <a:p>
            <a:pPr eaLnBrk="1" hangingPunct="1"/>
            <a:r>
              <a:rPr lang="en-CA" smtClean="0"/>
              <a:t>Series of changes that occur in ecosystems after a disturbance.</a:t>
            </a:r>
          </a:p>
          <a:p>
            <a:pPr eaLnBrk="1" hangingPunct="1"/>
            <a:r>
              <a:rPr lang="en-CA" smtClean="0"/>
              <a:t>Continue until a balance is restored</a:t>
            </a:r>
          </a:p>
          <a:p>
            <a:pPr eaLnBrk="1" hangingPunct="1"/>
            <a:r>
              <a:rPr lang="en-CA" smtClean="0"/>
              <a:t>One small change can alter an entire ecosystem</a:t>
            </a:r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</p:txBody>
      </p:sp>
      <p:pic>
        <p:nvPicPr>
          <p:cNvPr id="26626" name="Picture 2" descr="http://library.thinkquest.org/17456/media/diagra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3286125"/>
            <a:ext cx="4762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What is an ecosystem?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 community of living organisms interacting with one another and with non-living parts of the environment they live in</a:t>
            </a:r>
          </a:p>
          <a:p>
            <a:pPr eaLnBrk="1" hangingPunct="1"/>
            <a:r>
              <a:rPr lang="en-CA" smtClean="0"/>
              <a:t>Individual      population       community       ecosystem</a:t>
            </a:r>
          </a:p>
          <a:p>
            <a:pPr eaLnBrk="1" hangingPunct="1"/>
            <a:r>
              <a:rPr lang="en-CA" smtClean="0"/>
              <a:t>Examples: forest, lake, island, mountain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357438" y="3357563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4429125" y="3357563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Right Arrow 6"/>
          <p:cNvSpPr/>
          <p:nvPr/>
        </p:nvSpPr>
        <p:spPr>
          <a:xfrm>
            <a:off x="6643688" y="3357563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1028" name="Picture 4" descr="http://www.ucop.edu/sciencetoday/img/80/807119604477c007dd2f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786313"/>
            <a:ext cx="248920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www.elavellano-lodge.com/nature-tourism/mountain-ecosystems-patagoni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286250"/>
            <a:ext cx="16192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www.nsf.gov/od/lpa/news/03/images/tanganyika_gombestre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4714875"/>
            <a:ext cx="2471738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Trophic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Feeding connections among living organisms in an ecosystem</a:t>
            </a:r>
          </a:p>
          <a:p>
            <a:pPr eaLnBrk="1" hangingPunct="1"/>
            <a:r>
              <a:rPr lang="en-CA" smtClean="0"/>
              <a:t>Can be represented by a food chain (p.319)</a:t>
            </a:r>
          </a:p>
          <a:p>
            <a:pPr eaLnBrk="1" hangingPunct="1"/>
            <a:r>
              <a:rPr lang="en-CA" smtClean="0"/>
              <a:t>3 trophic levels:  </a:t>
            </a:r>
          </a:p>
          <a:p>
            <a:pPr lvl="4" eaLnBrk="1" hangingPunct="1"/>
            <a:r>
              <a:rPr lang="en-CA" smtClean="0"/>
              <a:t>Producers</a:t>
            </a:r>
          </a:p>
          <a:p>
            <a:pPr lvl="4" eaLnBrk="1" hangingPunct="1"/>
            <a:r>
              <a:rPr lang="en-CA" smtClean="0"/>
              <a:t>Consumers</a:t>
            </a:r>
          </a:p>
          <a:p>
            <a:pPr lvl="4" eaLnBrk="1" hangingPunct="1"/>
            <a:r>
              <a:rPr lang="en-CA" smtClean="0"/>
              <a:t>Decomposers </a:t>
            </a:r>
          </a:p>
        </p:txBody>
      </p:sp>
      <p:pic>
        <p:nvPicPr>
          <p:cNvPr id="15362" name="Picture 2" descr="http://www.jenningsk12.net/WE/peimann/Science/FoodChains/food_chain.j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3571875"/>
            <a:ext cx="46101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Producers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389437"/>
          </a:xfrm>
        </p:spPr>
        <p:txBody>
          <a:bodyPr/>
          <a:lstStyle/>
          <a:p>
            <a:pPr eaLnBrk="1" hangingPunct="1"/>
            <a:r>
              <a:rPr lang="en-CA" smtClean="0"/>
              <a:t>Primarily plants in terrestrial ecosystems </a:t>
            </a:r>
          </a:p>
          <a:p>
            <a:pPr eaLnBrk="1" hangingPunct="1"/>
            <a:r>
              <a:rPr lang="en-CA" smtClean="0"/>
              <a:t>Primarily algae and phytoplankton in aquatic ecosystems</a:t>
            </a:r>
          </a:p>
          <a:p>
            <a:pPr eaLnBrk="1" hangingPunct="1"/>
            <a:r>
              <a:rPr lang="en-CA" smtClean="0"/>
              <a:t>Autotrophic (self feeding) organisms convert inorganic (non-living) to organic (living) matter</a:t>
            </a:r>
          </a:p>
          <a:p>
            <a:pPr eaLnBrk="1" hangingPunct="1"/>
            <a:r>
              <a:rPr lang="en-CA" smtClean="0"/>
              <a:t>For example, plants convert carbon dioxide to glucose with help of solar energy</a:t>
            </a:r>
          </a:p>
          <a:p>
            <a:pPr eaLnBrk="1" hangingPunct="1"/>
            <a:r>
              <a:rPr lang="en-CA" smtClean="0"/>
              <a:t>Autotrophs are at bottom of food chain, they introduce energy to an ecosystem</a:t>
            </a:r>
          </a:p>
          <a:p>
            <a:pPr eaLnBrk="1" hangingPunct="1"/>
            <a:r>
              <a:rPr lang="en-CA" smtClean="0"/>
              <a:t>Photosynthesis is key!</a:t>
            </a:r>
          </a:p>
        </p:txBody>
      </p:sp>
      <p:pic>
        <p:nvPicPr>
          <p:cNvPr id="16386" name="Picture 2" descr="http://www.geography4kids.com/files/art/land_chain1_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Consumers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972050" cy="4389437"/>
          </a:xfrm>
        </p:spPr>
        <p:txBody>
          <a:bodyPr/>
          <a:lstStyle/>
          <a:p>
            <a:pPr eaLnBrk="1" hangingPunct="1"/>
            <a:r>
              <a:rPr lang="en-CA" smtClean="0"/>
              <a:t>Heterotrophic (need others for nourishment) organisms that feed on other living organisms</a:t>
            </a:r>
          </a:p>
          <a:p>
            <a:pPr eaLnBrk="1" hangingPunct="1"/>
            <a:r>
              <a:rPr lang="en-CA" smtClean="0"/>
              <a:t>4 types:</a:t>
            </a:r>
          </a:p>
          <a:p>
            <a:pPr lvl="3" eaLnBrk="1" hangingPunct="1"/>
            <a:r>
              <a:rPr lang="en-CA" smtClean="0"/>
              <a:t>Primary (1</a:t>
            </a:r>
            <a:r>
              <a:rPr lang="en-CA" baseline="30000" smtClean="0"/>
              <a:t>st</a:t>
            </a:r>
            <a:r>
              <a:rPr lang="en-CA" smtClean="0"/>
              <a:t> order), feed on producers, seeds, fruit (herbivores)</a:t>
            </a:r>
          </a:p>
          <a:p>
            <a:pPr lvl="3" eaLnBrk="1" hangingPunct="1"/>
            <a:r>
              <a:rPr lang="en-CA" smtClean="0"/>
              <a:t>2</a:t>
            </a:r>
            <a:r>
              <a:rPr lang="en-CA" baseline="30000" smtClean="0"/>
              <a:t>nd</a:t>
            </a:r>
            <a:r>
              <a:rPr lang="en-CA" smtClean="0"/>
              <a:t>, 3</a:t>
            </a:r>
            <a:r>
              <a:rPr lang="en-CA" baseline="30000" smtClean="0"/>
              <a:t>rd</a:t>
            </a:r>
            <a:r>
              <a:rPr lang="en-CA" smtClean="0"/>
              <a:t>, 4</a:t>
            </a:r>
            <a:r>
              <a:rPr lang="en-CA" baseline="30000" smtClean="0"/>
              <a:t>th</a:t>
            </a:r>
            <a:r>
              <a:rPr lang="en-CA" smtClean="0"/>
              <a:t> order consumers, eat consumers of preceding order (usually carnivores, can also be omnivores)</a:t>
            </a:r>
          </a:p>
        </p:txBody>
      </p:sp>
      <p:pic>
        <p:nvPicPr>
          <p:cNvPr id="17410" name="Picture 2" descr="http://pack152.net/AcademicsAndSports/WildlifeConservation/FoodCha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285875"/>
            <a:ext cx="364807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Decomposers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229600" cy="4389437"/>
          </a:xfrm>
        </p:spPr>
        <p:txBody>
          <a:bodyPr/>
          <a:lstStyle/>
          <a:p>
            <a:pPr eaLnBrk="1" hangingPunct="1"/>
            <a:r>
              <a:rPr lang="en-CA" smtClean="0"/>
              <a:t>Organisms that feed on waste and remains of other living organisms (detritus)</a:t>
            </a:r>
          </a:p>
          <a:p>
            <a:pPr eaLnBrk="1" hangingPunct="1"/>
            <a:r>
              <a:rPr lang="en-CA" smtClean="0"/>
              <a:t>Called detritivores, feed on dead leaves, wood, animal remains, excrement, etc.</a:t>
            </a:r>
          </a:p>
          <a:p>
            <a:pPr eaLnBrk="1" hangingPunct="1"/>
            <a:r>
              <a:rPr lang="en-CA" smtClean="0"/>
              <a:t>Examples are worms, fungi, bacteria, some insects</a:t>
            </a:r>
          </a:p>
          <a:p>
            <a:pPr eaLnBrk="1" hangingPunct="1"/>
            <a:endParaRPr lang="en-CA" smtClean="0"/>
          </a:p>
        </p:txBody>
      </p:sp>
      <p:pic>
        <p:nvPicPr>
          <p:cNvPr id="18436" name="Picture 4" descr="http://www.sheppardsoftware.com/content/animals/kidscorner/foodchain/decomposer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3643313"/>
            <a:ext cx="4000500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428625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Trophic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500188"/>
            <a:ext cx="8229600" cy="4389437"/>
          </a:xfrm>
        </p:spPr>
        <p:txBody>
          <a:bodyPr/>
          <a:lstStyle/>
          <a:p>
            <a:pPr eaLnBrk="1" hangingPunct="1"/>
            <a:r>
              <a:rPr lang="en-CA" smtClean="0"/>
              <a:t>More than one food chain is possible in an ecosystem</a:t>
            </a:r>
          </a:p>
          <a:p>
            <a:pPr eaLnBrk="1" hangingPunct="1"/>
            <a:r>
              <a:rPr lang="en-CA" smtClean="0"/>
              <a:t>This means there are many trophic relationships</a:t>
            </a:r>
          </a:p>
          <a:p>
            <a:pPr eaLnBrk="1" hangingPunct="1"/>
            <a:r>
              <a:rPr lang="en-CA" smtClean="0"/>
              <a:t>A trophic network illustrates all of them</a:t>
            </a:r>
          </a:p>
        </p:txBody>
      </p:sp>
      <p:pic>
        <p:nvPicPr>
          <p:cNvPr id="19458" name="Picture 2" descr="http://2.bp.blogspot.com/_SjhoAy2qGl8/SVSNR2dkk9I/AAAAAAAAAZA/CqXns2wI5ek/s1600/40_0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978150"/>
            <a:ext cx="5000625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What we’ve learned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Everything in an ecosystem is </a:t>
            </a:r>
            <a:r>
              <a:rPr lang="en-CA" smtClean="0">
                <a:hlinkClick r:id="rId2"/>
              </a:rPr>
              <a:t>connected</a:t>
            </a:r>
            <a:endParaRPr lang="en-CA" smtClean="0"/>
          </a:p>
          <a:p>
            <a:pPr eaLnBrk="1" hangingPunct="1"/>
            <a:r>
              <a:rPr lang="en-CA" smtClean="0">
                <a:hlinkClick r:id="rId3"/>
              </a:rPr>
              <a:t>Food chains</a:t>
            </a:r>
            <a:r>
              <a:rPr lang="en-CA" smtClean="0"/>
              <a:t> link organisms in an ecosystem</a:t>
            </a:r>
          </a:p>
          <a:p>
            <a:pPr eaLnBrk="1" hangingPunct="1"/>
            <a:r>
              <a:rPr lang="en-CA" smtClean="0">
                <a:hlinkClick r:id="rId4"/>
              </a:rPr>
              <a:t>funny food chains</a:t>
            </a:r>
            <a:endParaRPr lang="en-CA" smtClean="0"/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29600" cy="1143000"/>
          </a:xfrm>
        </p:spPr>
        <p:txBody>
          <a:bodyPr/>
          <a:lstStyle/>
          <a:p>
            <a:pPr eaLnBrk="1" hangingPunct="1"/>
            <a:r>
              <a:rPr lang="en-CA" sz="4000" smtClean="0"/>
              <a:t>Material flow and chemical recycling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Matter an energy are constantly exchanged between organisms </a:t>
            </a:r>
          </a:p>
          <a:p>
            <a:pPr eaLnBrk="1" hangingPunct="1"/>
            <a:r>
              <a:rPr lang="en-CA" smtClean="0"/>
              <a:t>Law of conservation of mass: matter cannot be created or destroyed, only transformed</a:t>
            </a:r>
          </a:p>
          <a:p>
            <a:pPr eaLnBrk="1" hangingPunct="1"/>
            <a:r>
              <a:rPr lang="en-CA" smtClean="0"/>
              <a:t>Chemical recycling is when decomposers break down organic matter into inorganic matter</a:t>
            </a:r>
          </a:p>
          <a:p>
            <a:pPr eaLnBrk="1" hangingPunct="1"/>
            <a:r>
              <a:rPr lang="en-CA" smtClean="0"/>
              <a:t>This allows an endless cycle of exchange in an ecosystem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574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Flow</vt:lpstr>
      <vt:lpstr>Chapter 10  Ecosystems </vt:lpstr>
      <vt:lpstr>What is an ecosystem?</vt:lpstr>
      <vt:lpstr>Trophic relationships</vt:lpstr>
      <vt:lpstr>Producers</vt:lpstr>
      <vt:lpstr>Consumers</vt:lpstr>
      <vt:lpstr>Decomposers</vt:lpstr>
      <vt:lpstr>Trophic networks</vt:lpstr>
      <vt:lpstr>What we’ve learned so far:</vt:lpstr>
      <vt:lpstr>Material flow and chemical recycling</vt:lpstr>
      <vt:lpstr>Slide 10</vt:lpstr>
      <vt:lpstr>Energy Flow</vt:lpstr>
      <vt:lpstr>Primary productivity in ecosystems</vt:lpstr>
      <vt:lpstr>Disturbances</vt:lpstr>
      <vt:lpstr>Ecological succession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 Ecosystems</dc:title>
  <dc:creator>Jany</dc:creator>
  <cp:lastModifiedBy>Andrea Di Lallo</cp:lastModifiedBy>
  <cp:revision>41</cp:revision>
  <dcterms:created xsi:type="dcterms:W3CDTF">2009-12-31T21:07:41Z</dcterms:created>
  <dcterms:modified xsi:type="dcterms:W3CDTF">2012-05-31T23:34:19Z</dcterms:modified>
</cp:coreProperties>
</file>