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42" autoAdjust="0"/>
    <p:restoredTop sz="94660"/>
  </p:normalViewPr>
  <p:slideViewPr>
    <p:cSldViewPr>
      <p:cViewPr varScale="1">
        <p:scale>
          <a:sx n="35" d="100"/>
          <a:sy n="35" d="100"/>
        </p:scale>
        <p:origin x="-7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86D66-06FA-48BA-8BA0-909CB947AA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14ADF-2EBF-425E-8E38-6899629707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1F844-9178-4BE9-8B0D-05FB5205A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4652E-3B4E-4BEA-9843-203898535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EBDB-5E47-4F0F-AE07-2D05EBF14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C4E3B-2059-425A-AEF2-6CCD599F2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29AE3-AF67-4DBD-A477-DEB0EC061F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98827-A419-4F01-8177-BB6445DF5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EA56A-E60B-47C4-B331-C16EF2D30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59714-E8CC-4611-B8E9-8BB2D1802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8D09-3E32-475F-8B19-9D11ECC1A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761990-B3C3-4BDA-9E88-739DF5E7D3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/>
              <a:t>Chapter 6- The Lithosphere and the Hydrosphere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4000"/>
            <a:ext cx="6858000" cy="4979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Igneous Rock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Formed when magma cools and solidifies</a:t>
            </a:r>
          </a:p>
          <a:p>
            <a:pPr>
              <a:buFontTx/>
              <a:buNone/>
            </a:pPr>
            <a:endParaRPr lang="en-CA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14563"/>
            <a:ext cx="5181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Sedimentary Rock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Formed by accumulation and compression of debris under water, layers</a:t>
            </a:r>
            <a:endParaRPr lang="en-CA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0"/>
            <a:ext cx="44958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Metamorphic Rock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Igneous or Sedimentary rocks transformed by heat or pressure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CA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44672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Soil</a:t>
            </a:r>
            <a:endParaRPr lang="en-CA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Comes from rock that breaks down over time (frost, wind) and decomposing organic matter</a:t>
            </a:r>
          </a:p>
          <a:p>
            <a:r>
              <a:rPr lang="en-US"/>
              <a:t>200 years to form a layer of soil 1 cm  thick!</a:t>
            </a:r>
          </a:p>
          <a:p>
            <a:pPr>
              <a:buFontTx/>
              <a:buNone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 soil horizons (layers)</a:t>
            </a:r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Organic matter ( decomposing plants and animals)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Topsoil (humus and minerals, supports plant life)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Subsoil (small mineral particles, trees get nutrients here)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Fragmented parent rock (chunks of rock formed from layer below)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/>
              <a:t>Unaltered parent rock (starting point for soil formation)</a:t>
            </a:r>
            <a:endParaRPr lang="en-CA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088" y="533400"/>
            <a:ext cx="43259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Horizons</a:t>
            </a:r>
            <a:endParaRPr lang="en-C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Fertility of soil depends on:</a:t>
            </a:r>
            <a:endParaRPr lang="en-CA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Presence of minerals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Adequate moisture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Appropriate pH</a:t>
            </a:r>
            <a:endParaRPr lang="en-C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Sources of Energy in Lithosphere</a:t>
            </a:r>
            <a:endParaRPr lang="en-CA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LcParenR"/>
            </a:pPr>
            <a:r>
              <a:rPr lang="en-US"/>
              <a:t>Fossil Fuels</a:t>
            </a:r>
          </a:p>
          <a:p>
            <a:pPr marL="609600" indent="-609600"/>
            <a:r>
              <a:rPr lang="en-US"/>
              <a:t>Result from the transformation of organic matter</a:t>
            </a:r>
          </a:p>
          <a:p>
            <a:pPr marL="609600" indent="-609600"/>
            <a:r>
              <a:rPr lang="en-US"/>
              <a:t>Includes coal, natural gas and oil</a:t>
            </a:r>
          </a:p>
          <a:p>
            <a:pPr marL="609600" indent="-609600"/>
            <a:r>
              <a:rPr lang="en-US"/>
              <a:t>Natural gas and oil are produced when organisms die, sink to the bottom of oceans and are compressed over time</a:t>
            </a:r>
            <a:endParaRPr lang="en-C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886200"/>
            <a:ext cx="3914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05250"/>
            <a:ext cx="38195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Sources of Energy in Lithosphere</a:t>
            </a:r>
            <a:endParaRPr lang="en-CA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Coal is formed from trees that once grew in swamps, over time they were buried and compressed</a:t>
            </a:r>
          </a:p>
          <a:p>
            <a:r>
              <a:rPr lang="en-US"/>
              <a:t>When fossil fuels are burned, they produce CO</a:t>
            </a:r>
            <a:r>
              <a:rPr lang="en-US" sz="1400"/>
              <a:t>2</a:t>
            </a:r>
            <a:r>
              <a:rPr lang="en-US" sz="1000"/>
              <a:t> </a:t>
            </a:r>
            <a:r>
              <a:rPr lang="en-US"/>
              <a:t>and CH</a:t>
            </a:r>
            <a:r>
              <a:rPr lang="en-US" sz="1400"/>
              <a:t>4</a:t>
            </a:r>
            <a:endParaRPr lang="en-CA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Sources of Energy in Lithosphere</a:t>
            </a:r>
            <a:endParaRPr lang="en-CA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b) Uranium</a:t>
            </a:r>
          </a:p>
          <a:p>
            <a:r>
              <a:rPr lang="en-US"/>
              <a:t>Splitting the atom allows a huge output of energy (one handful provides as much energy as 70 tonnes of coal)</a:t>
            </a:r>
          </a:p>
          <a:p>
            <a:r>
              <a:rPr lang="en-US"/>
              <a:t>Nuclear reactors needs to cool waste and then bury it</a:t>
            </a:r>
          </a:p>
          <a:p>
            <a:r>
              <a:rPr lang="en-US"/>
              <a:t>Risk of accidents is a constant concern (radioactivity)</a:t>
            </a:r>
            <a:endParaRPr lang="en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Lithosphere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Shell of the Earth, consists of crust and upper mantle</a:t>
            </a:r>
          </a:p>
          <a:p>
            <a:r>
              <a:rPr lang="en-US"/>
              <a:t>Contains minerals and rocks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476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Picture of Nuclear Power Plant</a:t>
            </a:r>
            <a:endParaRPr lang="en-CA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09800"/>
            <a:ext cx="52578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044950"/>
            <a:ext cx="40386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Sources of Energy in Lithosphere</a:t>
            </a:r>
            <a:endParaRPr lang="en-CA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c) Geothermal energy</a:t>
            </a:r>
          </a:p>
          <a:p>
            <a:r>
              <a:rPr lang="en-US"/>
              <a:t>From the internal heat of the Earth</a:t>
            </a:r>
          </a:p>
          <a:p>
            <a:r>
              <a:rPr lang="en-US"/>
              <a:t>A fluid is circulated deep underground, heated, and then returns to surface</a:t>
            </a:r>
          </a:p>
          <a:p>
            <a:r>
              <a:rPr lang="en-US"/>
              <a:t>Used mostly in volcanic regions of the world</a:t>
            </a:r>
            <a:endParaRPr lang="en-C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28888"/>
            <a:ext cx="495300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Hydrosphere</a:t>
            </a:r>
            <a:endParaRPr lang="en-C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Outer layer of water on Earth, includes liquid, solid and gas forms</a:t>
            </a:r>
            <a:endParaRPr lang="en-C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1. Inland waters and watersheds</a:t>
            </a:r>
            <a:endParaRPr lang="en-CA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Inland waters are fresh water, includes lakes, rivers and groundwater</a:t>
            </a:r>
          </a:p>
          <a:p>
            <a:r>
              <a:rPr lang="en-US"/>
              <a:t>Watersheds are areas where inland waters drains into the same larger body of water</a:t>
            </a:r>
          </a:p>
          <a:p>
            <a:r>
              <a:rPr lang="en-US"/>
              <a:t>Water flow is influenced by topography, geology, climate, vegetation, development</a:t>
            </a:r>
          </a:p>
          <a:p>
            <a:r>
              <a:rPr lang="en-US"/>
              <a:t>Quebec has 3 watersheds</a:t>
            </a:r>
            <a:endParaRPr lang="en-C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9150" y="914400"/>
            <a:ext cx="51165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3914775"/>
            <a:ext cx="3171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Oceans</a:t>
            </a:r>
            <a:endParaRPr lang="en-C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pPr marL="609600" indent="-609600"/>
            <a:r>
              <a:rPr lang="en-US"/>
              <a:t>Pacific, Atlantic, Indian, Artic and Southern Oceans</a:t>
            </a:r>
          </a:p>
          <a:p>
            <a:pPr marL="609600" indent="-609600"/>
            <a:r>
              <a:rPr lang="en-US"/>
              <a:t>Water temperature determined by: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Depth: below 200m temperature drops drastically (thermocline zone)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Seasons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Latitude (warmer around equator)</a:t>
            </a:r>
            <a:endParaRPr lang="en-C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Oceans</a:t>
            </a:r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Ocean circulation is caused by ocean currents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Surface currents are caused by wind, move horizontally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Subsurface currents caused by density and salinity (colder and saltier=more dense)</a:t>
            </a:r>
          </a:p>
          <a:p>
            <a:pPr marL="990600" lvl="1" indent="-533400">
              <a:buFontTx/>
              <a:buAutoNum type="alphaLcParenR"/>
            </a:pPr>
            <a:r>
              <a:rPr lang="en-US"/>
              <a:t>Thermohaline circulation is the combination of both (conveyor belt responsible for regulating global climate)</a:t>
            </a:r>
            <a:endParaRPr lang="en-C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Picture of Ocean Currents</a:t>
            </a:r>
            <a:endParaRPr lang="en-CA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6638"/>
            <a:ext cx="8382000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2971800"/>
            <a:ext cx="31718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3. The Cryosphere (Frozen Water)</a:t>
            </a:r>
            <a:endParaRPr lang="en-CA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 ice is the ice floating on the oceans near the North and South poles</a:t>
            </a:r>
          </a:p>
          <a:p>
            <a:r>
              <a:rPr lang="en-US"/>
              <a:t>Global warming has caused Arctic ice pack to shrink significantly</a:t>
            </a:r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3. The Cryosphere (Frozen Water)</a:t>
            </a:r>
            <a:endParaRPr lang="en-CA" sz="40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Glaciers are masses of ice on land</a:t>
            </a:r>
          </a:p>
          <a:p>
            <a:r>
              <a:rPr lang="en-US"/>
              <a:t>When chunks break off and fall into the sea they create icebergs</a:t>
            </a:r>
          </a:p>
          <a:p>
            <a:r>
              <a:rPr lang="en-US"/>
              <a:t>This causes a rise in sea level</a:t>
            </a:r>
          </a:p>
          <a:p>
            <a:r>
              <a:rPr lang="en-US"/>
              <a:t>When ice melts salinity is affected, water becomes less dense, could have an impact on ocean currents and therefore global climate</a:t>
            </a:r>
            <a:endParaRPr lang="en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Minerals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Solid, inorganic substances with defined composition and properties</a:t>
            </a:r>
          </a:p>
          <a:p>
            <a:pPr>
              <a:lnSpc>
                <a:spcPct val="80000"/>
              </a:lnSpc>
            </a:pPr>
            <a:r>
              <a:rPr lang="en-US" sz="2800"/>
              <a:t>Exists naturally</a:t>
            </a:r>
          </a:p>
          <a:p>
            <a:pPr>
              <a:lnSpc>
                <a:spcPct val="80000"/>
              </a:lnSpc>
            </a:pPr>
            <a:r>
              <a:rPr lang="en-US" sz="2800"/>
              <a:t>Made of identical shaped crystals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Classified in 4 ways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1. Colour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a) idiochromatic (always the same colour, red ruby)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b) allochromatic (can take on different colours, quartz)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Pictures of Icebergs</a:t>
            </a:r>
            <a:endParaRPr lang="en-CA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4191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38400"/>
            <a:ext cx="41910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4. Energy resources of the Hydrosphere</a:t>
            </a:r>
            <a:endParaRPr lang="en-CA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Hydraulic energy is derived from moving water</a:t>
            </a:r>
          </a:p>
          <a:p>
            <a:pPr>
              <a:lnSpc>
                <a:spcPct val="90000"/>
              </a:lnSpc>
            </a:pPr>
            <a:r>
              <a:rPr lang="en-US"/>
              <a:t>In Quebec the energy from the flow in rivers is converted to electrical energy</a:t>
            </a:r>
          </a:p>
          <a:p>
            <a:pPr>
              <a:lnSpc>
                <a:spcPct val="90000"/>
              </a:lnSpc>
            </a:pPr>
            <a:r>
              <a:rPr lang="en-US"/>
              <a:t>Renewable, no greenhouse gases emitted, but severe damage to ecosystems</a:t>
            </a:r>
          </a:p>
          <a:p>
            <a:pPr>
              <a:lnSpc>
                <a:spcPct val="90000"/>
              </a:lnSpc>
            </a:pPr>
            <a:r>
              <a:rPr lang="en-US"/>
              <a:t>Waves and ocean currents can also be used to transform energy</a:t>
            </a:r>
            <a:endParaRPr lang="en-C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Pictures of Hydroelectric Dams</a:t>
            </a:r>
            <a:endParaRPr lang="en-CA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209800"/>
            <a:ext cx="4343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 l="37671" t="57628"/>
          <a:stretch>
            <a:fillRect/>
          </a:stretch>
        </p:blipFill>
        <p:spPr bwMode="auto">
          <a:xfrm>
            <a:off x="6248400" y="3048000"/>
            <a:ext cx="2395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t="59140"/>
          <a:stretch>
            <a:fillRect/>
          </a:stretch>
        </p:blipFill>
        <p:spPr bwMode="auto">
          <a:xfrm>
            <a:off x="3733800" y="2209800"/>
            <a:ext cx="2752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Red Ruby					Quartz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64000" r="20808"/>
          <a:stretch>
            <a:fillRect/>
          </a:stretch>
        </p:blipFill>
        <p:spPr bwMode="auto">
          <a:xfrm>
            <a:off x="304800" y="2057400"/>
            <a:ext cx="3200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Minerals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2. Transparency</a:t>
            </a:r>
          </a:p>
          <a:p>
            <a:r>
              <a:rPr lang="en-US"/>
              <a:t>Objects can be transparent, translucent or opaque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3. Hardness</a:t>
            </a:r>
          </a:p>
          <a:p>
            <a:r>
              <a:rPr lang="en-US"/>
              <a:t>Mohs scale, a mineral can scratch anything below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Moh Hardness Scale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t="68904"/>
          <a:stretch>
            <a:fillRect/>
          </a:stretch>
        </p:blipFill>
        <p:spPr bwMode="auto">
          <a:xfrm>
            <a:off x="381000" y="1219200"/>
            <a:ext cx="82296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Minerals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4. Streak</a:t>
            </a:r>
          </a:p>
          <a:p>
            <a:r>
              <a:rPr lang="en-US"/>
              <a:t>When rubbed on porcelain, minerals leave a trace of powder</a:t>
            </a:r>
          </a:p>
          <a:p>
            <a:r>
              <a:rPr lang="en-US"/>
              <a:t>Colour left depends on type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 t="82448"/>
          <a:stretch>
            <a:fillRect/>
          </a:stretch>
        </p:blipFill>
        <p:spPr bwMode="auto">
          <a:xfrm>
            <a:off x="762000" y="3810000"/>
            <a:ext cx="3514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 l="19002" t="81909"/>
          <a:stretch>
            <a:fillRect/>
          </a:stretch>
        </p:blipFill>
        <p:spPr bwMode="auto">
          <a:xfrm>
            <a:off x="5257800" y="3895725"/>
            <a:ext cx="3248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Mining of Minerals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Ore is extracted from the lithosphere (rock containing mineral), then separated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Rocks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/>
              <a:t>Heterogeneous solid made of many minerals</a:t>
            </a:r>
          </a:p>
          <a:p>
            <a:pPr marL="609600" indent="-609600"/>
            <a:r>
              <a:rPr lang="en-US"/>
              <a:t>Can be used for decoration, building, insulation, etc.</a:t>
            </a:r>
          </a:p>
          <a:p>
            <a:pPr marL="609600" indent="-609600"/>
            <a:r>
              <a:rPr lang="en-US"/>
              <a:t>Three types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Igneous 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Sedimentary</a:t>
            </a:r>
          </a:p>
          <a:p>
            <a:pPr marL="990600" lvl="1" indent="-533400">
              <a:buFontTx/>
              <a:buAutoNum type="arabicPeriod"/>
            </a:pPr>
            <a:r>
              <a:rPr lang="en-US"/>
              <a:t>Metamorphic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760</Words>
  <Application>Microsoft Office PowerPoint</Application>
  <PresentationFormat>On-screen Show (4:3)</PresentationFormat>
  <Paragraphs>108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Default Design</vt:lpstr>
      <vt:lpstr>Chapter 6- The Lithosphere and the Hydrosphere</vt:lpstr>
      <vt:lpstr>The Lithosphere</vt:lpstr>
      <vt:lpstr>1. Minerals</vt:lpstr>
      <vt:lpstr>Minerals</vt:lpstr>
      <vt:lpstr>Minerals</vt:lpstr>
      <vt:lpstr>Moh Hardness Scale</vt:lpstr>
      <vt:lpstr>1. Minerals</vt:lpstr>
      <vt:lpstr>Mining of Minerals</vt:lpstr>
      <vt:lpstr>2. Rocks</vt:lpstr>
      <vt:lpstr>Igneous Rock</vt:lpstr>
      <vt:lpstr>Sedimentary Rock</vt:lpstr>
      <vt:lpstr>Metamorphic Rock</vt:lpstr>
      <vt:lpstr>3. Soil</vt:lpstr>
      <vt:lpstr>5 soil horizons (layers)</vt:lpstr>
      <vt:lpstr>Soil Horizons</vt:lpstr>
      <vt:lpstr>Fertility of soil depends on:</vt:lpstr>
      <vt:lpstr>4. Sources of Energy in Lithosphere</vt:lpstr>
      <vt:lpstr>4. Sources of Energy in Lithosphere</vt:lpstr>
      <vt:lpstr>4. Sources of Energy in Lithosphere</vt:lpstr>
      <vt:lpstr>Slide 20</vt:lpstr>
      <vt:lpstr>4. Sources of Energy in Lithosphere</vt:lpstr>
      <vt:lpstr>The Hydrosphere</vt:lpstr>
      <vt:lpstr>1. Inland waters and watersheds</vt:lpstr>
      <vt:lpstr>Slide 24</vt:lpstr>
      <vt:lpstr>2. Oceans</vt:lpstr>
      <vt:lpstr>2. Oceans</vt:lpstr>
      <vt:lpstr>Slide 27</vt:lpstr>
      <vt:lpstr>3. The Cryosphere (Frozen Water)</vt:lpstr>
      <vt:lpstr>3. The Cryosphere (Frozen Water)</vt:lpstr>
      <vt:lpstr>Slide 30</vt:lpstr>
      <vt:lpstr>4. Energy resources of the Hydrosphere</vt:lpstr>
      <vt:lpstr>Slide 32</vt:lpstr>
    </vt:vector>
  </TitlesOfParts>
  <Company>RSB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6- The Lithosphere and the Hydrosphere</dc:title>
  <dc:creator>student</dc:creator>
  <cp:lastModifiedBy>Andrea Di Lallo</cp:lastModifiedBy>
  <cp:revision>15</cp:revision>
  <dcterms:created xsi:type="dcterms:W3CDTF">2012-05-06T17:28:28Z</dcterms:created>
  <dcterms:modified xsi:type="dcterms:W3CDTF">2012-05-31T23:33:19Z</dcterms:modified>
</cp:coreProperties>
</file>