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074C5F-0A91-42D9-A91A-5DD8D58FCFE6}" type="datetimeFigureOut">
              <a:rPr lang="en-US"/>
              <a:pPr/>
              <a:t>5/31/2012</a:t>
            </a:fld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052BC1-43CF-4170-9205-617BB05C9A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741D-DBF0-47BB-9B68-73C27856120C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539B-924E-4F5D-B75C-FCFA367310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110E-77BA-414F-A528-C1581B00AFD6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638F-9524-4233-B85C-529A69F2B5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33D7-E44E-4FDB-85BE-E3A98F258ACE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8650E-71BF-4CA1-B872-7D19A3CB1E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B2ED-8A0F-4FE9-880F-C65BF5EE52F7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DB4F-E517-4AC6-9DE9-D79817DE1A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2B15-70E8-498F-8A6B-65448F8261BA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E036-3C5B-4443-AEAC-89A8F95146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6488-8BFE-485A-B8A2-EFB63BD73B3D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4AB0-3AD9-4E26-8671-8382267CD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D6AB-4309-4CDE-A57C-0FE66C818AB7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A618-7835-48F8-A462-B7841BC942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D083-14B2-4E2C-ABDE-3041366361DC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B117-BF94-4949-9FC8-27263B79416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DAEC-D11A-469F-80F6-050AD5DDCF7C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D02F-A093-4F90-877F-C79C2487C4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C9EE-9EF7-4A7A-B6AB-D3AE60FBE60C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F292-B752-4EEF-A0DA-BD9F201475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BF8F-16E1-4F86-9005-E5AC0BB4DD8E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526B-A87C-41B8-8950-7F1529ACC5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AE672-D328-45EF-BF42-45AC7D83D90D}" type="datetimeFigureOut">
              <a:rPr lang="en-US"/>
              <a:pPr>
                <a:defRPr/>
              </a:pPr>
              <a:t>5/31/2012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1476F-3762-410B-9820-5D0DAA7B5A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500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CA" sz="9600" dirty="0" smtClean="0"/>
              <a:t>Biomes</a:t>
            </a:r>
            <a:endParaRPr lang="en-CA" sz="9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00063" y="2000250"/>
            <a:ext cx="7854950" cy="1752600"/>
          </a:xfrm>
        </p:spPr>
        <p:txBody>
          <a:bodyPr/>
          <a:lstStyle/>
          <a:p>
            <a:pPr marR="0" algn="ctr"/>
            <a:r>
              <a:rPr lang="en-CA" smtClean="0"/>
              <a:t>Chapter 8, p. 262-279</a:t>
            </a:r>
          </a:p>
        </p:txBody>
      </p:sp>
      <p:pic>
        <p:nvPicPr>
          <p:cNvPr id="5124" name="Picture 4" descr="http://www.sbschools.org/schools/bc/mediacenter/images/world_biomes_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428875"/>
            <a:ext cx="6267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en-CA" smtClean="0"/>
              <a:t>7 - Alpine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89438"/>
          </a:xfrm>
        </p:spPr>
        <p:txBody>
          <a:bodyPr/>
          <a:lstStyle/>
          <a:p>
            <a:r>
              <a:rPr lang="en-CA" smtClean="0"/>
              <a:t>Defined by altitude, located all over world</a:t>
            </a:r>
          </a:p>
          <a:p>
            <a:r>
              <a:rPr lang="en-CA" smtClean="0"/>
              <a:t>Temperature drops  0.6  </a:t>
            </a:r>
            <a:r>
              <a:rPr lang="en-CA" baseline="30000" smtClean="0"/>
              <a:t>o</a:t>
            </a:r>
            <a:r>
              <a:rPr lang="en-CA" smtClean="0"/>
              <a:t>C/ 100 m </a:t>
            </a:r>
          </a:p>
          <a:p>
            <a:r>
              <a:rPr lang="en-CA" smtClean="0"/>
              <a:t>5 zones:</a:t>
            </a:r>
          </a:p>
          <a:p>
            <a:pPr lvl="2"/>
            <a:r>
              <a:rPr lang="en-CA" smtClean="0"/>
              <a:t>Submontane: below 1300m, people, plants, animals</a:t>
            </a:r>
          </a:p>
          <a:p>
            <a:pPr lvl="2"/>
            <a:r>
              <a:rPr lang="en-CA" smtClean="0"/>
              <a:t>Montane: 1300-1800m, mostly conifers, 8-15 </a:t>
            </a:r>
            <a:r>
              <a:rPr lang="en-CA" baseline="30000" smtClean="0"/>
              <a:t>o</a:t>
            </a:r>
            <a:r>
              <a:rPr lang="en-CA" smtClean="0"/>
              <a:t>C</a:t>
            </a:r>
          </a:p>
          <a:p>
            <a:pPr lvl="2"/>
            <a:r>
              <a:rPr lang="en-CA" smtClean="0"/>
              <a:t>Subalpine: 1800-2400m, highest zone for trees</a:t>
            </a:r>
          </a:p>
          <a:p>
            <a:pPr lvl="2"/>
            <a:r>
              <a:rPr lang="en-CA" smtClean="0"/>
              <a:t>Alpine: 2400-3000m, no trees, extremely cold</a:t>
            </a:r>
          </a:p>
          <a:p>
            <a:pPr lvl="2"/>
            <a:r>
              <a:rPr lang="en-CA" smtClean="0"/>
              <a:t>Nival: above 3000m, snow caps, almost no vegetation</a:t>
            </a:r>
          </a:p>
        </p:txBody>
      </p:sp>
      <p:pic>
        <p:nvPicPr>
          <p:cNvPr id="108546" name="Picture 2" descr="http://www.photoseek.com/08CAN-2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857750"/>
            <a:ext cx="30003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 descr="Pres5.jpg image by Oxblood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786313"/>
            <a:ext cx="2555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 descr="http://images-3.redbubble.net/img/art/size:large/view:main/2318424-5-rocky-mountain-go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779963"/>
            <a:ext cx="16430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en-CA" smtClean="0"/>
              <a:t>Aquatic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389437"/>
          </a:xfrm>
        </p:spPr>
        <p:txBody>
          <a:bodyPr/>
          <a:lstStyle/>
          <a:p>
            <a:r>
              <a:rPr lang="en-CA" smtClean="0"/>
              <a:t>Cover 75% of Earth’s surface</a:t>
            </a:r>
          </a:p>
          <a:p>
            <a:r>
              <a:rPr lang="en-CA" smtClean="0"/>
              <a:t>Not limited by latitude or altitude, can exist almost anywhere</a:t>
            </a:r>
          </a:p>
          <a:p>
            <a:r>
              <a:rPr lang="en-CA" smtClean="0"/>
              <a:t>Fresh water biomes more likely in areas of high precipitation</a:t>
            </a:r>
          </a:p>
          <a:p>
            <a:r>
              <a:rPr lang="en-CA" smtClean="0"/>
              <a:t>2 types:</a:t>
            </a:r>
          </a:p>
          <a:p>
            <a:pPr lvl="3"/>
            <a:r>
              <a:rPr lang="en-CA" smtClean="0"/>
              <a:t>Fresh water, salinity ≤ 0.05 %</a:t>
            </a:r>
          </a:p>
          <a:p>
            <a:pPr lvl="3"/>
            <a:r>
              <a:rPr lang="en-CA" smtClean="0"/>
              <a:t>Marine, salinity ≥ 3%</a:t>
            </a:r>
          </a:p>
        </p:txBody>
      </p:sp>
      <p:pic>
        <p:nvPicPr>
          <p:cNvPr id="109570" name="Picture 2" descr="http://www.geography4kids.com/extras/dtop_aquatic/joshtree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000625"/>
            <a:ext cx="22764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http://www.kidzworld.com/img/upload/article/20039/a1798i1_biom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786313"/>
            <a:ext cx="23828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http://cdn.sheknows.com/articles/great-barrier-reef_2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000500"/>
            <a:ext cx="2022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1 -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Surrounded  by land, fed by springs, rivers or rain</a:t>
            </a:r>
          </a:p>
          <a:p>
            <a:r>
              <a:rPr lang="en-CA" smtClean="0"/>
              <a:t>Microorganisms, plants, plankton, fish, amphibians, reptiles, birds</a:t>
            </a:r>
          </a:p>
          <a:p>
            <a:r>
              <a:rPr lang="en-CA" smtClean="0"/>
              <a:t>Lake shore vegetation offers habitat and acts as filter for runoff water</a:t>
            </a:r>
          </a:p>
        </p:txBody>
      </p:sp>
      <p:pic>
        <p:nvPicPr>
          <p:cNvPr id="110594" name="Picture 2" descr="http://www.sflorg.com/ear/wp-content/uploads/2008/06/adirondack-lak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29125"/>
            <a:ext cx="40719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Mink Fr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376738"/>
            <a:ext cx="335756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2 -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543425" cy="4389437"/>
          </a:xfrm>
        </p:spPr>
        <p:txBody>
          <a:bodyPr/>
          <a:lstStyle/>
          <a:p>
            <a:r>
              <a:rPr lang="en-CA" smtClean="0"/>
              <a:t>Drainage channels for surface water</a:t>
            </a:r>
          </a:p>
          <a:p>
            <a:r>
              <a:rPr lang="en-CA" smtClean="0"/>
              <a:t>Plants highly adapted to current and high O2</a:t>
            </a:r>
          </a:p>
          <a:p>
            <a:r>
              <a:rPr lang="en-CA" smtClean="0"/>
              <a:t>In Quebec, water quality compromised by industry and agriculture</a:t>
            </a:r>
          </a:p>
          <a:p>
            <a:r>
              <a:rPr lang="en-CA" smtClean="0"/>
              <a:t>2002, Quebec adopted policy to protect watersheds</a:t>
            </a:r>
          </a:p>
          <a:p>
            <a:endParaRPr lang="en-CA" smtClean="0"/>
          </a:p>
        </p:txBody>
      </p:sp>
      <p:pic>
        <p:nvPicPr>
          <p:cNvPr id="111618" name="Picture 2" descr="http://www.niagarafallslive.com/images/Rapids_From_Gorge_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143000"/>
            <a:ext cx="38766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r>
              <a:rPr lang="en-CA" smtClean="0"/>
              <a:t>3 - Wetlands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4857750" cy="51435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Areas permanently or temporarily covered in water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Can be fresh or salt water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9% of Quebec, 14% Canada  covered in wetlands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Home to many species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Act as sponge for rain, reduce flooding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3 types: 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Marshes: stagnant water, no trees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Swamps: stagnant or slow moving water, trees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Peat bogs: poorly drained soil, covered in moss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dirty="0"/>
          </a:p>
        </p:txBody>
      </p:sp>
      <p:pic>
        <p:nvPicPr>
          <p:cNvPr id="112642" name="Picture 2" descr="http://www.flmnh.ufl.edu/FISH/southflorida/everglades/marshes/images/mars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785813"/>
            <a:ext cx="3021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http://www.northalabamabirdingtrail.com/photo_gallery/images/Tupolo%20Swa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928938"/>
            <a:ext cx="1500188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 descr="http://www.greenman.strangeaeons.org/wp-content/uploads/peatb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5000625"/>
            <a:ext cx="25542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1 - Estuaries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Where rivers widen before reaching the sea</a:t>
            </a:r>
          </a:p>
          <a:p>
            <a:r>
              <a:rPr lang="en-CA" smtClean="0"/>
              <a:t>From Latin “aestus” for tide</a:t>
            </a:r>
          </a:p>
          <a:p>
            <a:r>
              <a:rPr lang="en-CA" smtClean="0"/>
              <a:t>Fresh water mixes with salt water</a:t>
            </a:r>
          </a:p>
          <a:p>
            <a:r>
              <a:rPr lang="en-CA" smtClean="0"/>
              <a:t>Lots of sedimentation, turbid water</a:t>
            </a:r>
          </a:p>
          <a:p>
            <a:r>
              <a:rPr lang="en-CA" smtClean="0"/>
              <a:t>Freshwater marine organims</a:t>
            </a:r>
          </a:p>
        </p:txBody>
      </p:sp>
      <p:pic>
        <p:nvPicPr>
          <p:cNvPr id="113666" name="Picture 2" descr="http://sitemaker.umich.edu/chrpwe/files/estuary_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357688"/>
            <a:ext cx="3357562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Belugas Underwater, Ocean Life Wall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0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2 – Oceans and Seas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Species that live at surface depend on phytoplankton</a:t>
            </a:r>
          </a:p>
          <a:p>
            <a:r>
              <a:rPr lang="en-CA" smtClean="0"/>
              <a:t>Have little protection from predators</a:t>
            </a:r>
          </a:p>
          <a:p>
            <a:r>
              <a:rPr lang="en-CA" smtClean="0"/>
              <a:t>“Benthos” live on or in the sea bed, feed on dead organisms (mollusks, crustaceans, deep water fish)</a:t>
            </a:r>
          </a:p>
          <a:p>
            <a:r>
              <a:rPr lang="en-CA" smtClean="0"/>
              <a:t>Fishing is large threat, 80% done near coast</a:t>
            </a:r>
          </a:p>
        </p:txBody>
      </p:sp>
      <p:pic>
        <p:nvPicPr>
          <p:cNvPr id="114690" name="Picture 2" descr="http://minuet.dance.ohio-state.edu/~platt50/images/words/calming/palm_tree_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643438"/>
            <a:ext cx="26670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http://www.fish-species.org.uk/crustaceans/crustaceans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643438"/>
            <a:ext cx="25003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http://www.advancedaquarist.com/2005/8/fish_album/Lcarmab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572000"/>
            <a:ext cx="288766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3 – Coral Reefs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329238" cy="477996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Very rich biodiversity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Reefs are alive, corals are </a:t>
            </a:r>
            <a:r>
              <a:rPr lang="en-CA" dirty="0" err="1" smtClean="0"/>
              <a:t>invetebrates</a:t>
            </a:r>
            <a:endParaRPr lang="en-C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Most found in tropical seas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Corals produce calcium carbonate, forms reefs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20% or Earth’s reefs have been destroyed by pollution, over fishing, global warming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/>
              <a:t>Great Barrier Reef in Australia is over 2000 km long, can be seen from space!</a:t>
            </a:r>
            <a:endParaRPr lang="en-CA" dirty="0"/>
          </a:p>
        </p:txBody>
      </p:sp>
      <p:pic>
        <p:nvPicPr>
          <p:cNvPr id="115714" name="Picture 2" descr="http://www.solcomhouse.com/images/GreatBarrierReef-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643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http://www.greatadventures.com.au/images/content/reef_turt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571750"/>
            <a:ext cx="20716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http://www.tehrantimes.com/News/10681/09_UK%20REEF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785813"/>
            <a:ext cx="21732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are Biomes?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Large regions of the world with distinctive climates, wildlife, vegetation</a:t>
            </a:r>
          </a:p>
          <a:p>
            <a:pPr>
              <a:buFont typeface="Wingdings 2" pitchFamily="1" charset="2"/>
              <a:buNone/>
            </a:pPr>
            <a:endParaRPr lang="en-CA" smtClean="0"/>
          </a:p>
          <a:p>
            <a:r>
              <a:rPr lang="en-CA" smtClean="0"/>
              <a:t>Life in a biome is affected by temperature, precipitation, soil, water, nutrients, etc.</a:t>
            </a:r>
          </a:p>
          <a:p>
            <a:endParaRPr lang="en-CA" smtClean="0"/>
          </a:p>
        </p:txBody>
      </p:sp>
      <p:pic>
        <p:nvPicPr>
          <p:cNvPr id="100354" name="Picture 2" descr="http://mrogren.wikispaces.com/file/view/tundra.jpg/42016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Terrestrial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3824287"/>
          </a:xfrm>
        </p:spPr>
        <p:txBody>
          <a:bodyPr/>
          <a:lstStyle/>
          <a:p>
            <a:r>
              <a:rPr lang="en-CA" smtClean="0"/>
              <a:t>Plants and animals living in terrestrial biomes limited by temperature and precipitation</a:t>
            </a:r>
          </a:p>
          <a:p>
            <a:pPr>
              <a:buFont typeface="Wingdings 2" pitchFamily="1" charset="2"/>
              <a:buNone/>
            </a:pPr>
            <a:endParaRPr lang="en-CA" smtClean="0"/>
          </a:p>
          <a:p>
            <a:r>
              <a:rPr lang="en-CA" smtClean="0"/>
              <a:t>Latitude and altitude also very important</a:t>
            </a:r>
          </a:p>
        </p:txBody>
      </p:sp>
      <p:pic>
        <p:nvPicPr>
          <p:cNvPr id="101378" name="Picture 2" descr="http://www.cabernet.demon.co.uk/JAJ/E2K1954/slides/14.%20High%20Altitude%20Lake%20Kant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071938"/>
            <a:ext cx="3678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n-CA" smtClean="0"/>
              <a:t>1 - Tropical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89438"/>
          </a:xfrm>
        </p:spPr>
        <p:txBody>
          <a:bodyPr/>
          <a:lstStyle/>
          <a:p>
            <a:r>
              <a:rPr lang="en-CA" smtClean="0"/>
              <a:t>Located near equator</a:t>
            </a:r>
          </a:p>
          <a:p>
            <a:r>
              <a:rPr lang="en-CA" smtClean="0"/>
              <a:t>Average temperature 20-34 </a:t>
            </a:r>
            <a:r>
              <a:rPr lang="en-CA" baseline="30000" smtClean="0"/>
              <a:t>o</a:t>
            </a:r>
            <a:r>
              <a:rPr lang="en-CA" smtClean="0"/>
              <a:t>C</a:t>
            </a:r>
          </a:p>
          <a:p>
            <a:r>
              <a:rPr lang="en-CA" smtClean="0"/>
              <a:t>Occupy less than 10% of Earth’s land mass</a:t>
            </a:r>
          </a:p>
          <a:p>
            <a:r>
              <a:rPr lang="en-CA" smtClean="0"/>
              <a:t>Home to 50-80 % of all plant and animal species</a:t>
            </a:r>
          </a:p>
          <a:p>
            <a:r>
              <a:rPr lang="en-CA" smtClean="0"/>
              <a:t>At risk due to farming, logging</a:t>
            </a:r>
          </a:p>
          <a:p>
            <a:r>
              <a:rPr lang="en-CA" smtClean="0"/>
              <a:t>Critical in regulating global climate</a:t>
            </a:r>
          </a:p>
        </p:txBody>
      </p:sp>
      <p:pic>
        <p:nvPicPr>
          <p:cNvPr id="102402" name="Picture 2" descr="http://jrscience.wcp.muohio.edu/photos/CorcovadoTrail0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786313"/>
            <a:ext cx="25701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http://www.worldculturepictorial.com/images/content_2/amazon_rainforest_sea_of_g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786313"/>
            <a:ext cx="26400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http://sriprasanna.files.wordpress.com/2008/01/amazon-rain-forest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500563"/>
            <a:ext cx="16430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 descr="http://michael07.files.wordpress.com/2007/10/rainforest_location_map00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642938"/>
            <a:ext cx="3457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CA" smtClean="0"/>
              <a:t>2 – Boreal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389437"/>
          </a:xfrm>
        </p:spPr>
        <p:txBody>
          <a:bodyPr/>
          <a:lstStyle/>
          <a:p>
            <a:r>
              <a:rPr lang="en-CA" smtClean="0"/>
              <a:t>Located in northern hemisphere, </a:t>
            </a:r>
          </a:p>
          <a:p>
            <a:pPr>
              <a:buFont typeface="Wingdings 2" pitchFamily="1" charset="2"/>
              <a:buNone/>
            </a:pPr>
            <a:r>
              <a:rPr lang="en-CA" smtClean="0"/>
              <a:t>	cold winters</a:t>
            </a:r>
          </a:p>
          <a:p>
            <a:r>
              <a:rPr lang="en-CA" smtClean="0"/>
              <a:t>¼ of forests in world are boreal</a:t>
            </a:r>
          </a:p>
          <a:p>
            <a:r>
              <a:rPr lang="en-CA" smtClean="0"/>
              <a:t>Characterize d by lichen, moss, conifers</a:t>
            </a:r>
          </a:p>
          <a:p>
            <a:r>
              <a:rPr lang="en-CA" smtClean="0"/>
              <a:t>Many lakes and marshes</a:t>
            </a:r>
          </a:p>
          <a:p>
            <a:r>
              <a:rPr lang="en-CA" smtClean="0"/>
              <a:t>Acidic, nutrient-poor soil</a:t>
            </a:r>
          </a:p>
          <a:p>
            <a:r>
              <a:rPr lang="en-CA" smtClean="0"/>
              <a:t>Threatened by logging</a:t>
            </a:r>
          </a:p>
          <a:p>
            <a:pPr>
              <a:buFont typeface="Wingdings 2" pitchFamily="1" charset="2"/>
              <a:buNone/>
            </a:pPr>
            <a:endParaRPr lang="en-CA" smtClean="0"/>
          </a:p>
        </p:txBody>
      </p:sp>
      <p:pic>
        <p:nvPicPr>
          <p:cNvPr id="103426" name="Picture 2" descr="http://www.digitalapoptosis.com/archives/quebec/Boreal%20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691063"/>
            <a:ext cx="30718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 descr="http://www.greenpeace.org/raw/image_full/international/photosvideos/photos/black-bear-cu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929063"/>
            <a:ext cx="4095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http://bioweb.uwlax.edu/bio203/s2009/nelson_lau4/reindeer%20distribution%20habita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000125"/>
            <a:ext cx="3019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n-CA" smtClean="0"/>
              <a:t>3 – Temperate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5214937" cy="4389437"/>
          </a:xfrm>
        </p:spPr>
        <p:txBody>
          <a:bodyPr/>
          <a:lstStyle/>
          <a:p>
            <a:r>
              <a:rPr lang="en-CA" smtClean="0"/>
              <a:t>Located in southern Canada, U.S., Europe</a:t>
            </a:r>
          </a:p>
          <a:p>
            <a:r>
              <a:rPr lang="en-CA" smtClean="0"/>
              <a:t>Characterized by conifers and deciduous trees</a:t>
            </a:r>
          </a:p>
          <a:p>
            <a:r>
              <a:rPr lang="en-CA" smtClean="0"/>
              <a:t>Average temperature 8-10 </a:t>
            </a:r>
            <a:r>
              <a:rPr lang="en-CA" baseline="30000" smtClean="0"/>
              <a:t>o</a:t>
            </a:r>
            <a:r>
              <a:rPr lang="en-CA" smtClean="0"/>
              <a:t>C, high precipitation</a:t>
            </a:r>
          </a:p>
          <a:p>
            <a:r>
              <a:rPr lang="en-CA" smtClean="0"/>
              <a:t>Nutrient rich soil</a:t>
            </a:r>
          </a:p>
          <a:p>
            <a:r>
              <a:rPr lang="en-CA" smtClean="0"/>
              <a:t>Threatened by farming</a:t>
            </a:r>
          </a:p>
          <a:p>
            <a:endParaRPr lang="en-CA" smtClean="0"/>
          </a:p>
        </p:txBody>
      </p:sp>
      <p:pic>
        <p:nvPicPr>
          <p:cNvPr id="104450" name="Picture 2" descr="http://www.mongabay.com/images/external/2005/2005-11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286250"/>
            <a:ext cx="3095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nhptv.org/natureworks/graphics/racoon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143500"/>
            <a:ext cx="190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http://www.rand.org/publications/randreview/issues/fall2007/images/p0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2000250"/>
            <a:ext cx="3257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/>
          <a:lstStyle/>
          <a:p>
            <a:r>
              <a:rPr lang="en-CA" sz="4800" smtClean="0">
                <a:latin typeface="Arial" charset="0"/>
              </a:rPr>
              <a:t>4–Grasslands and Shrublands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7072313" cy="4389437"/>
          </a:xfrm>
        </p:spPr>
        <p:txBody>
          <a:bodyPr/>
          <a:lstStyle/>
          <a:p>
            <a:r>
              <a:rPr lang="en-CA" smtClean="0"/>
              <a:t>Very resistant to fire, drought, mowing, grazing</a:t>
            </a:r>
          </a:p>
          <a:p>
            <a:r>
              <a:rPr lang="en-CA" smtClean="0"/>
              <a:t>Not enough rain for trees, too much for desertification</a:t>
            </a:r>
          </a:p>
          <a:p>
            <a:r>
              <a:rPr lang="en-CA" smtClean="0"/>
              <a:t>3 main types:</a:t>
            </a:r>
          </a:p>
          <a:p>
            <a:pPr lvl="4"/>
            <a:r>
              <a:rPr lang="en-CA" smtClean="0"/>
              <a:t>Temperate grasslands, hot summers, cold winters</a:t>
            </a:r>
          </a:p>
          <a:p>
            <a:pPr lvl="4"/>
            <a:r>
              <a:rPr lang="en-CA" smtClean="0"/>
              <a:t>Savannas, hot all year</a:t>
            </a:r>
          </a:p>
          <a:p>
            <a:pPr lvl="4"/>
            <a:r>
              <a:rPr lang="en-CA" smtClean="0"/>
              <a:t>Derived grasslands, prairie converted into farmland</a:t>
            </a:r>
          </a:p>
        </p:txBody>
      </p:sp>
      <p:pic>
        <p:nvPicPr>
          <p:cNvPr id="105474" name="Picture 2" descr="http://library.thinkquest.org/CR0210360/grasslands_l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265738"/>
            <a:ext cx="25288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 descr="https://room42.wikispaces.com/file/view/savanna2.jpg/335103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35600"/>
            <a:ext cx="28575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http://i.treehugger.com/images/2007/10/24/grassland-jj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962400"/>
            <a:ext cx="23574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http://www.deepcreektimes.com/kids/world_grasslands_m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0" y="1571625"/>
            <a:ext cx="28924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en-CA" smtClean="0"/>
              <a:t>5 – Arctic Tundra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89438"/>
          </a:xfrm>
        </p:spPr>
        <p:txBody>
          <a:bodyPr/>
          <a:lstStyle/>
          <a:p>
            <a:r>
              <a:rPr lang="en-CA" smtClean="0"/>
              <a:t>Located around North Pole</a:t>
            </a:r>
          </a:p>
          <a:p>
            <a:r>
              <a:rPr lang="en-CA" smtClean="0"/>
              <a:t>Covers 6% Earth’s land mass</a:t>
            </a:r>
          </a:p>
          <a:p>
            <a:r>
              <a:rPr lang="en-CA" smtClean="0"/>
              <a:t>Characterized by grasses, stunted bushes, moss, lichen</a:t>
            </a:r>
          </a:p>
          <a:p>
            <a:r>
              <a:rPr lang="en-CA" smtClean="0"/>
              <a:t>Ground never thaws, permafrost</a:t>
            </a:r>
          </a:p>
          <a:p>
            <a:r>
              <a:rPr lang="en-CA" smtClean="0"/>
              <a:t>Many migratory birds spend the summer</a:t>
            </a:r>
          </a:p>
          <a:p>
            <a:r>
              <a:rPr lang="en-CA" smtClean="0"/>
              <a:t>Threatened by rising global temperatures</a:t>
            </a:r>
          </a:p>
        </p:txBody>
      </p:sp>
      <p:pic>
        <p:nvPicPr>
          <p:cNvPr id="106498" name="Picture 2" descr="http://www.terrapass.com/images/blogposts/krupp-polar-be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006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http://questgarden.com/47/43/8/070313183408/images/tundra_location_map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71500"/>
            <a:ext cx="3457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 descr="At tree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76800"/>
            <a:ext cx="26241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en-CA" smtClean="0"/>
              <a:t>6 - Deserts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4389438"/>
          </a:xfrm>
        </p:spPr>
        <p:txBody>
          <a:bodyPr/>
          <a:lstStyle/>
          <a:p>
            <a:r>
              <a:rPr lang="en-CA" smtClean="0"/>
              <a:t>Cover 1/3 or Earth’s land mass</a:t>
            </a:r>
          </a:p>
          <a:p>
            <a:r>
              <a:rPr lang="en-CA" smtClean="0"/>
              <a:t>Low precipitation (less than 25 cm/yr)</a:t>
            </a:r>
          </a:p>
          <a:p>
            <a:r>
              <a:rPr lang="en-CA" smtClean="0"/>
              <a:t>Extreme temperatures</a:t>
            </a:r>
          </a:p>
          <a:p>
            <a:r>
              <a:rPr lang="en-CA" smtClean="0"/>
              <a:t>Very few animals and plants</a:t>
            </a:r>
          </a:p>
          <a:p>
            <a:r>
              <a:rPr lang="en-CA" smtClean="0"/>
              <a:t>Hot deserts experience drastic temperature changes</a:t>
            </a:r>
          </a:p>
          <a:p>
            <a:pPr>
              <a:buFont typeface="Wingdings 2" pitchFamily="1" charset="2"/>
              <a:buNone/>
            </a:pPr>
            <a:r>
              <a:rPr lang="en-CA" smtClean="0"/>
              <a:t>	(no clouds, water to maintain heat)</a:t>
            </a:r>
          </a:p>
        </p:txBody>
      </p:sp>
      <p:pic>
        <p:nvPicPr>
          <p:cNvPr id="107522" name="Picture 2" descr="http://geology.com/records/sahara-desert-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857250"/>
            <a:ext cx="3008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http://www.unitysantacruzvalley.org/Desert-Cactus-Tucson-4-BPSPP,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643438"/>
            <a:ext cx="2857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http://atacamaphoto.com/atacama-fauna/desert-animals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643438"/>
            <a:ext cx="29289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 descr="http://www.windows.ucar.edu/earth/images/scorpion_s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572000"/>
            <a:ext cx="260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658</Words>
  <Application>Microsoft Office PowerPoint</Application>
  <PresentationFormat>On-screen Show (4:3)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Flow</vt:lpstr>
      <vt:lpstr>Biomes</vt:lpstr>
      <vt:lpstr>What are Biomes?</vt:lpstr>
      <vt:lpstr>Terrestrial Biomes</vt:lpstr>
      <vt:lpstr>1 - Tropical Forests</vt:lpstr>
      <vt:lpstr>2 – Boreal Forests</vt:lpstr>
      <vt:lpstr>3 – Temperate Forests</vt:lpstr>
      <vt:lpstr>4–Grasslands and Shrublands</vt:lpstr>
      <vt:lpstr>5 – Arctic Tundra</vt:lpstr>
      <vt:lpstr>6 - Deserts</vt:lpstr>
      <vt:lpstr>7 - Alpine</vt:lpstr>
      <vt:lpstr>Aquatic Biomes</vt:lpstr>
      <vt:lpstr>1 - Lakes</vt:lpstr>
      <vt:lpstr>2 - Rivers</vt:lpstr>
      <vt:lpstr>3 - Wetlands</vt:lpstr>
      <vt:lpstr>1 - Estuaries</vt:lpstr>
      <vt:lpstr>2 – Oceans and Seas</vt:lpstr>
      <vt:lpstr>3 – Coral Reefs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Jany</dc:creator>
  <cp:lastModifiedBy>Andrea Di Lallo</cp:lastModifiedBy>
  <cp:revision>39</cp:revision>
  <dcterms:created xsi:type="dcterms:W3CDTF">2009-11-06T19:06:16Z</dcterms:created>
  <dcterms:modified xsi:type="dcterms:W3CDTF">2012-05-31T23:33:51Z</dcterms:modified>
</cp:coreProperties>
</file>