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2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D7BBE8-57AF-4533-9ABD-2F60E3775A37}" type="datetime1">
              <a:rPr lang="en-US"/>
              <a:pPr/>
              <a:t>5/31/2012</a:t>
            </a:fld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85DD10-884C-498B-9929-64E135B84A9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" charset="0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" charset="0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" charset="0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5D3FF4-38CD-483C-A7FB-E11ED8F89980}" type="datetime1">
              <a:rPr lang="en-US"/>
              <a:pPr/>
              <a:t>5/31/2012</a:t>
            </a:fld>
            <a:endParaRPr lang="en-CA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6DA55-6C19-4554-9817-9859FFFC8EA0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4BC8B5-6B26-4D04-A360-956D73F736A0}" type="datetime1">
              <a:rPr lang="en-US"/>
              <a:pPr/>
              <a:t>5/31/2012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7CD97-F90B-4698-8C14-1039A41FE716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09833A-5C17-42DA-AEEA-1B9B150D5C7D}" type="datetime1">
              <a:rPr lang="en-US"/>
              <a:pPr/>
              <a:t>5/31/2012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BFF5E-9F2E-4701-993E-594EE0FD7FCE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53E5C2-1F8F-4CA0-8CD8-8E649966ADBB}" type="datetime1">
              <a:rPr lang="en-US"/>
              <a:pPr/>
              <a:t>5/31/2012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40CF7-57D0-44C0-837B-A9A8D7312BC9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781718-F5D0-4348-8B22-1266288AEC87}" type="datetime1">
              <a:rPr lang="en-US"/>
              <a:pPr/>
              <a:t>5/31/2012</a:t>
            </a:fld>
            <a:endParaRPr lang="en-CA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91C71-1A34-4CE3-95B4-7F91AA72FB08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C9ABEF-D42F-41EE-97F8-4D69AF4830D0}" type="datetime1">
              <a:rPr lang="en-US"/>
              <a:pPr/>
              <a:t>5/31/2012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56F6A-57D0-4D72-93E6-6B99EBDD71C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E35EDA-CD44-4669-9916-40324118537B}" type="datetime1">
              <a:rPr lang="en-US"/>
              <a:pPr/>
              <a:t>5/31/2012</a:t>
            </a:fld>
            <a:endParaRPr lang="en-CA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3019F-131C-436F-ACA5-EED03BE57517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8C3B47-F417-47F5-95C2-EC090BE1AA76}" type="datetime1">
              <a:rPr lang="en-US"/>
              <a:pPr/>
              <a:t>5/31/2012</a:t>
            </a:fld>
            <a:endParaRPr lang="en-CA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4E735-B04D-4C1A-AF9D-FBCF5DDF634E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5E1138-FF6A-46BC-AF80-BF15334FBC7D}" type="datetime1">
              <a:rPr lang="en-US"/>
              <a:pPr/>
              <a:t>5/31/2012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D4933-6389-4E0E-AD23-01D25587AFD1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8E2F72-8822-4482-8298-F0D05C8EB08E}" type="datetime1">
              <a:rPr lang="en-US"/>
              <a:pPr/>
              <a:t>5/31/2012</a:t>
            </a:fld>
            <a:endParaRPr lang="en-CA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B8B36-FBF1-410F-9A65-E2434CF5C1DE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7743" y="1298374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79349" y="1397315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38664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7743" y="1298374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79349" y="1397315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38664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7742" y="1298374"/>
              <a:ext cx="88934" cy="79944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79348" y="1397313"/>
              <a:ext cx="125667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38662" y="12973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E0707C53-7C23-4427-943B-4D66AFE2BEDD}" type="datetime1">
              <a:rPr lang="en-US"/>
              <a:pPr/>
              <a:t>5/31/2012</a:t>
            </a:fld>
            <a:endParaRPr lang="en-CA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EEFE7360-8D28-4640-A337-9D41D7583C35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2"/>
                </a:solidFill>
                <a:latin typeface="Corbel" pitchFamily="-1" charset="0"/>
              </a:defRPr>
            </a:lvl1pPr>
          </a:lstStyle>
          <a:p>
            <a:fld id="{869D9587-EF6E-4329-83CB-B3211F8764BC}" type="datetime1">
              <a:rPr lang="en-US"/>
              <a:pPr/>
              <a:t>5/31/2012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orbel" pitchFamily="-1" charset="0"/>
              </a:defRPr>
            </a:lvl1pPr>
          </a:lstStyle>
          <a:p>
            <a:fld id="{0E88DE04-588F-4B0B-B3A9-74528746F840}" type="slidenum">
              <a:rPr lang="en-CA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67" r:id="rId1"/>
    <p:sldLayoutId id="2147484262" r:id="rId2"/>
    <p:sldLayoutId id="2147484268" r:id="rId3"/>
    <p:sldLayoutId id="2147484269" r:id="rId4"/>
    <p:sldLayoutId id="2147484270" r:id="rId5"/>
    <p:sldLayoutId id="2147484263" r:id="rId6"/>
    <p:sldLayoutId id="2147484271" r:id="rId7"/>
    <p:sldLayoutId id="2147484264" r:id="rId8"/>
    <p:sldLayoutId id="2147484272" r:id="rId9"/>
    <p:sldLayoutId id="2147484265" r:id="rId10"/>
    <p:sldLayoutId id="21474842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ＭＳ Ｐゴシック" pitchFamily="-1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ＭＳ Ｐゴシック" pitchFamily="-1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ＭＳ Ｐゴシック" pitchFamily="-1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ＭＳ Ｐゴシック" pitchFamily="-1" charset="-128"/>
          <a:cs typeface="ＭＳ Ｐゴシック" pitchFamily="-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1" charset="2"/>
        <a:buChar char=""/>
        <a:defRPr sz="30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-1" charset="2"/>
        <a:buChar char=""/>
        <a:defRPr sz="26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-1" charset="2"/>
        <a:buChar char="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-1" charset="2"/>
        <a:buChar char=""/>
        <a:defRPr sz="22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-1" charset="2"/>
        <a:buChar char="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8800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Populations</a:t>
            </a:r>
            <a:endParaRPr lang="en-CA" sz="8800" dirty="0">
              <a:solidFill>
                <a:schemeClr val="tx2">
                  <a:satMod val="20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914400" y="2835275"/>
            <a:ext cx="7772400" cy="15081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CA" sz="4400" smtClean="0"/>
              <a:t>Chapter 9 </a:t>
            </a:r>
          </a:p>
          <a:p>
            <a:pPr eaLnBrk="1" hangingPunct="1">
              <a:spcBef>
                <a:spcPct val="0"/>
              </a:spcBef>
            </a:pPr>
            <a:r>
              <a:rPr lang="en-CA" sz="4400" smtClean="0"/>
              <a:t> p.292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Communities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A set of populations of different species sharing the same habitat</a:t>
            </a:r>
          </a:p>
          <a:p>
            <a:pPr eaLnBrk="1" hangingPunct="1"/>
            <a:r>
              <a:rPr lang="en-CA" smtClean="0"/>
              <a:t>For example, Quebec forests:</a:t>
            </a:r>
          </a:p>
          <a:p>
            <a:pPr lvl="3" eaLnBrk="1" hangingPunct="1"/>
            <a:r>
              <a:rPr lang="en-CA" smtClean="0"/>
              <a:t>Shared by squirrels, deer, foxes, trees, etc.</a:t>
            </a:r>
          </a:p>
        </p:txBody>
      </p:sp>
      <p:pic>
        <p:nvPicPr>
          <p:cNvPr id="20484" name="Picture 2" descr="http://beaconwm.files.wordpress.com/2009/05/squirrel-ea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4357688"/>
            <a:ext cx="2714625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http://pelotes.jea.com/AnimalFact/Mammal/Fox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4500563"/>
            <a:ext cx="29702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http://www.lyelldeerfarm.com/images/faw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63" y="3857625"/>
            <a:ext cx="1857375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Biodiversity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The variety of species living in a community</a:t>
            </a:r>
          </a:p>
          <a:p>
            <a:pPr eaLnBrk="1" hangingPunct="1"/>
            <a:r>
              <a:rPr lang="en-CA" smtClean="0"/>
              <a:t>Two key factors:</a:t>
            </a:r>
          </a:p>
          <a:p>
            <a:pPr lvl="3" eaLnBrk="1" hangingPunct="1"/>
            <a:r>
              <a:rPr lang="en-CA" smtClean="0"/>
              <a:t>Species richness (# of species in a community)</a:t>
            </a:r>
          </a:p>
          <a:p>
            <a:pPr lvl="3" eaLnBrk="1" hangingPunct="1"/>
            <a:r>
              <a:rPr lang="en-CA" smtClean="0"/>
              <a:t>Relative abundance (# of individuals of one species in relation to total # in community)</a:t>
            </a:r>
          </a:p>
          <a:p>
            <a:pPr lvl="3" eaLnBrk="1" hangingPunct="1"/>
            <a:endParaRPr lang="en-CA" smtClean="0"/>
          </a:p>
          <a:p>
            <a:pPr lvl="3" eaLnBrk="1" hangingPunct="1"/>
            <a:r>
              <a:rPr lang="en-CA" smtClean="0"/>
              <a:t>Biodiversity is high if:</a:t>
            </a:r>
          </a:p>
          <a:p>
            <a:pPr lvl="4" eaLnBrk="1" hangingPunct="1"/>
            <a:r>
              <a:rPr lang="en-CA" smtClean="0"/>
              <a:t>Species richness is high</a:t>
            </a:r>
          </a:p>
          <a:p>
            <a:pPr lvl="4" eaLnBrk="1" hangingPunct="1"/>
            <a:r>
              <a:rPr lang="en-CA" smtClean="0"/>
              <a:t>Relative abundance of different species is similar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Interaction in a Community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Competition:</a:t>
            </a:r>
          </a:p>
          <a:p>
            <a:pPr lvl="2" eaLnBrk="1" hangingPunct="1"/>
            <a:r>
              <a:rPr lang="en-CA" smtClean="0"/>
              <a:t>Competing for access to resources</a:t>
            </a:r>
          </a:p>
          <a:p>
            <a:pPr lvl="2" eaLnBrk="1" hangingPunct="1"/>
            <a:r>
              <a:rPr lang="en-CA" smtClean="0"/>
              <a:t>Two types:</a:t>
            </a:r>
          </a:p>
          <a:p>
            <a:pPr lvl="3" eaLnBrk="1" hangingPunct="1"/>
            <a:r>
              <a:rPr lang="en-CA" smtClean="0"/>
              <a:t>Intraspecific, between individuals of same species</a:t>
            </a:r>
          </a:p>
          <a:p>
            <a:pPr lvl="3" eaLnBrk="1" hangingPunct="1"/>
            <a:r>
              <a:rPr lang="en-CA" smtClean="0"/>
              <a:t>Interspecific, between individuals of different species</a:t>
            </a:r>
          </a:p>
        </p:txBody>
      </p:sp>
      <p:pic>
        <p:nvPicPr>
          <p:cNvPr id="22532" name="Picture 2" descr="http://www.arizona-photos.com/organ-pipe-cactus-national-monument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4572000"/>
            <a:ext cx="384333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http://www.animalintelligence.org/images/deerbunny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4500563"/>
            <a:ext cx="2928938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857250" y="428625"/>
            <a:ext cx="7772400" cy="4572000"/>
          </a:xfrm>
        </p:spPr>
        <p:txBody>
          <a:bodyPr/>
          <a:lstStyle/>
          <a:p>
            <a:pPr eaLnBrk="1" hangingPunct="1"/>
            <a:r>
              <a:rPr lang="en-CA" smtClean="0"/>
              <a:t>Predation</a:t>
            </a:r>
          </a:p>
          <a:p>
            <a:pPr lvl="1" eaLnBrk="1" hangingPunct="1"/>
            <a:r>
              <a:rPr lang="en-CA" smtClean="0"/>
              <a:t>Interaction between 2 organisms, one feeds on the other</a:t>
            </a:r>
          </a:p>
          <a:p>
            <a:pPr lvl="1" eaLnBrk="1" hangingPunct="1"/>
            <a:r>
              <a:rPr lang="en-CA" smtClean="0"/>
              <a:t>Parasitism is a type, parasite lives on or in its host</a:t>
            </a:r>
          </a:p>
        </p:txBody>
      </p:sp>
      <p:pic>
        <p:nvPicPr>
          <p:cNvPr id="23555" name="Picture 2" descr="http://www.mylfrog.info/common/images/ecosystem_pred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3214688"/>
            <a:ext cx="25717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susty.com/image/male-lion-cub-eating-ox-bloody-carcass-ribs-mane-tail-chitwa-south-africa-wildlife-animal-predator-ph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786188"/>
            <a:ext cx="27146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http://www.cals.ncsu.edu/course/ent525/close/parasitis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3857625"/>
            <a:ext cx="277812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714375" y="214313"/>
            <a:ext cx="7772400" cy="4572000"/>
          </a:xfrm>
        </p:spPr>
        <p:txBody>
          <a:bodyPr/>
          <a:lstStyle/>
          <a:p>
            <a:pPr eaLnBrk="1" hangingPunct="1"/>
            <a:r>
              <a:rPr lang="en-CA" smtClean="0"/>
              <a:t>Mutualism</a:t>
            </a:r>
          </a:p>
          <a:p>
            <a:pPr lvl="1" eaLnBrk="1" hangingPunct="1"/>
            <a:r>
              <a:rPr lang="en-CA" smtClean="0"/>
              <a:t>Interaction where both organisms benefit</a:t>
            </a:r>
          </a:p>
          <a:p>
            <a:pPr lvl="1" eaLnBrk="1" hangingPunct="1"/>
            <a:r>
              <a:rPr lang="en-CA" smtClean="0"/>
              <a:t>Finding Nemo: clown fish uses anemone as shelter, attracts prey to anemone</a:t>
            </a:r>
          </a:p>
          <a:p>
            <a:pPr lvl="1" eaLnBrk="1" hangingPunct="1"/>
            <a:r>
              <a:rPr lang="en-CA" smtClean="0"/>
              <a:t>Flowering plants and humming birds: reproduction by pollination, pollinators feed on nectar</a:t>
            </a:r>
          </a:p>
        </p:txBody>
      </p:sp>
      <p:pic>
        <p:nvPicPr>
          <p:cNvPr id="24579" name="Picture 2" descr="http://journalwatch.conservationmagazine.org/wp-content/dreamstime_30627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571875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files.turbosquid.com/Preview/Content_2009_07_13__18_10_49/hb03.jpg01b2c586-0dc8-402d-9b1e-38ba333df3ea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3429000"/>
            <a:ext cx="3286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785813" y="285750"/>
            <a:ext cx="7772400" cy="4572000"/>
          </a:xfrm>
        </p:spPr>
        <p:txBody>
          <a:bodyPr/>
          <a:lstStyle/>
          <a:p>
            <a:pPr eaLnBrk="1" hangingPunct="1"/>
            <a:r>
              <a:rPr lang="en-CA" smtClean="0"/>
              <a:t>Commensalism:</a:t>
            </a:r>
          </a:p>
          <a:p>
            <a:pPr lvl="1" eaLnBrk="1" hangingPunct="1"/>
            <a:r>
              <a:rPr lang="en-CA" smtClean="0"/>
              <a:t>Interaction where one organism benefits and the other is unharmed</a:t>
            </a:r>
          </a:p>
          <a:p>
            <a:pPr lvl="1" eaLnBrk="1" hangingPunct="1"/>
            <a:r>
              <a:rPr lang="en-CA" smtClean="0"/>
              <a:t>Birds nesting in trees, other animals using abandoned nests</a:t>
            </a:r>
          </a:p>
        </p:txBody>
      </p:sp>
      <p:pic>
        <p:nvPicPr>
          <p:cNvPr id="25603" name="Picture 2" descr="http://farm2.static.flickr.com/1106/1021621692_0cead52220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3071813"/>
            <a:ext cx="36528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www.allaboutbirds.org/guide/PHOTO/LARGE/blue_jay_nestlings_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3071813"/>
            <a:ext cx="3754437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12731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Effect of interaction on population density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71500" y="1784350"/>
            <a:ext cx="8429625" cy="5073650"/>
          </a:xfrm>
        </p:spPr>
        <p:txBody>
          <a:bodyPr/>
          <a:lstStyle/>
          <a:p>
            <a:pPr eaLnBrk="1" hangingPunct="1">
              <a:buFont typeface="Wingdings" pitchFamily="-1" charset="2"/>
              <a:buNone/>
            </a:pPr>
            <a:endParaRPr lang="en-CA" smtClean="0"/>
          </a:p>
          <a:p>
            <a:pPr eaLnBrk="1" hangingPunct="1">
              <a:buFont typeface="Wingdings" pitchFamily="-1" charset="2"/>
              <a:buNone/>
            </a:pPr>
            <a:r>
              <a:rPr lang="en-CA" u="sng" smtClean="0"/>
              <a:t>Type </a:t>
            </a:r>
            <a:r>
              <a:rPr lang="en-CA" smtClean="0"/>
              <a:t>       </a:t>
            </a:r>
            <a:r>
              <a:rPr lang="en-CA" u="sng" smtClean="0"/>
              <a:t>Effect on Pop. A</a:t>
            </a:r>
            <a:r>
              <a:rPr lang="en-CA" smtClean="0"/>
              <a:t>	  </a:t>
            </a:r>
            <a:r>
              <a:rPr lang="en-CA" u="sng" smtClean="0"/>
              <a:t>Effect on Pop. B</a:t>
            </a:r>
          </a:p>
          <a:p>
            <a:pPr eaLnBrk="1" hangingPunct="1">
              <a:buFont typeface="Wingdings" pitchFamily="-1" charset="2"/>
              <a:buNone/>
            </a:pPr>
            <a:r>
              <a:rPr lang="en-CA" smtClean="0"/>
              <a:t>Competition</a:t>
            </a:r>
          </a:p>
          <a:p>
            <a:pPr eaLnBrk="1" hangingPunct="1">
              <a:buFont typeface="Wingdings" pitchFamily="-1" charset="2"/>
              <a:buNone/>
            </a:pPr>
            <a:endParaRPr lang="en-CA" smtClean="0"/>
          </a:p>
          <a:p>
            <a:pPr eaLnBrk="1" hangingPunct="1">
              <a:buFont typeface="Wingdings" pitchFamily="-1" charset="2"/>
              <a:buNone/>
            </a:pPr>
            <a:r>
              <a:rPr lang="en-CA" smtClean="0"/>
              <a:t>Predation </a:t>
            </a:r>
          </a:p>
          <a:p>
            <a:pPr eaLnBrk="1" hangingPunct="1">
              <a:buFont typeface="Wingdings" pitchFamily="-1" charset="2"/>
              <a:buNone/>
            </a:pPr>
            <a:r>
              <a:rPr lang="en-CA" smtClean="0"/>
              <a:t>	</a:t>
            </a:r>
          </a:p>
          <a:p>
            <a:pPr eaLnBrk="1" hangingPunct="1">
              <a:buFont typeface="Wingdings" pitchFamily="-1" charset="2"/>
              <a:buNone/>
            </a:pPr>
            <a:r>
              <a:rPr lang="en-CA" smtClean="0"/>
              <a:t>Mutualism	</a:t>
            </a:r>
          </a:p>
          <a:p>
            <a:pPr eaLnBrk="1" hangingPunct="1">
              <a:buFont typeface="Wingdings" pitchFamily="-1" charset="2"/>
              <a:buNone/>
            </a:pPr>
            <a:endParaRPr lang="en-CA" smtClean="0"/>
          </a:p>
          <a:p>
            <a:pPr eaLnBrk="1" hangingPunct="1">
              <a:buFont typeface="Wingdings" pitchFamily="-1" charset="2"/>
              <a:buNone/>
            </a:pPr>
            <a:r>
              <a:rPr lang="en-CA" smtClean="0"/>
              <a:t>Commensalism					</a:t>
            </a:r>
          </a:p>
        </p:txBody>
      </p:sp>
      <p:sp>
        <p:nvSpPr>
          <p:cNvPr id="4" name="Minus 3"/>
          <p:cNvSpPr/>
          <p:nvPr/>
        </p:nvSpPr>
        <p:spPr>
          <a:xfrm>
            <a:off x="4000500" y="2714625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Minus 4"/>
          <p:cNvSpPr/>
          <p:nvPr/>
        </p:nvSpPr>
        <p:spPr>
          <a:xfrm>
            <a:off x="7000875" y="2714625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" name="Minus 5"/>
          <p:cNvSpPr/>
          <p:nvPr/>
        </p:nvSpPr>
        <p:spPr>
          <a:xfrm>
            <a:off x="7000875" y="3786188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" name="Plus 6"/>
          <p:cNvSpPr/>
          <p:nvPr/>
        </p:nvSpPr>
        <p:spPr>
          <a:xfrm>
            <a:off x="4143375" y="3929063"/>
            <a:ext cx="571500" cy="70008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" name="Plus 7"/>
          <p:cNvSpPr/>
          <p:nvPr/>
        </p:nvSpPr>
        <p:spPr>
          <a:xfrm>
            <a:off x="4071938" y="5000625"/>
            <a:ext cx="571500" cy="70008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9" name="Plus 8"/>
          <p:cNvSpPr/>
          <p:nvPr/>
        </p:nvSpPr>
        <p:spPr>
          <a:xfrm>
            <a:off x="7215188" y="5072063"/>
            <a:ext cx="571500" cy="70008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0" name="Plus 9"/>
          <p:cNvSpPr/>
          <p:nvPr/>
        </p:nvSpPr>
        <p:spPr>
          <a:xfrm>
            <a:off x="4143375" y="6000750"/>
            <a:ext cx="571500" cy="70008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1" name="Multiply 10"/>
          <p:cNvSpPr/>
          <p:nvPr/>
        </p:nvSpPr>
        <p:spPr>
          <a:xfrm>
            <a:off x="7286625" y="6086475"/>
            <a:ext cx="642938" cy="77152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What is a population?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Group of individuals of the same species living in a shared space</a:t>
            </a:r>
          </a:p>
          <a:p>
            <a:pPr eaLnBrk="1" hangingPunct="1"/>
            <a:r>
              <a:rPr lang="en-CA" smtClean="0"/>
              <a:t>3 main characteristics:</a:t>
            </a:r>
          </a:p>
          <a:p>
            <a:pPr lvl="3" eaLnBrk="1" hangingPunct="1"/>
            <a:r>
              <a:rPr lang="en-CA" smtClean="0"/>
              <a:t>Population size</a:t>
            </a:r>
          </a:p>
          <a:p>
            <a:pPr lvl="3" eaLnBrk="1" hangingPunct="1"/>
            <a:r>
              <a:rPr lang="en-CA" smtClean="0"/>
              <a:t>Population density</a:t>
            </a:r>
          </a:p>
          <a:p>
            <a:pPr lvl="3" eaLnBrk="1" hangingPunct="1"/>
            <a:r>
              <a:rPr lang="en-CA" smtClean="0"/>
              <a:t>Population distribution</a:t>
            </a:r>
          </a:p>
          <a:p>
            <a:pPr lvl="3" eaLnBrk="1" hangingPunct="1">
              <a:buFont typeface="Wingdings 3" pitchFamily="-1" charset="2"/>
              <a:buNone/>
            </a:pPr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Population Size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The # of individuals in a population</a:t>
            </a:r>
          </a:p>
          <a:p>
            <a:pPr eaLnBrk="1" hangingPunct="1"/>
            <a:r>
              <a:rPr lang="en-CA" smtClean="0"/>
              <a:t>Affected by:</a:t>
            </a:r>
          </a:p>
          <a:p>
            <a:pPr lvl="3" eaLnBrk="1" hangingPunct="1"/>
            <a:r>
              <a:rPr lang="en-CA" smtClean="0"/>
              <a:t>Births</a:t>
            </a:r>
          </a:p>
          <a:p>
            <a:pPr lvl="3" eaLnBrk="1" hangingPunct="1"/>
            <a:r>
              <a:rPr lang="en-CA" smtClean="0"/>
              <a:t>Deaths</a:t>
            </a:r>
          </a:p>
          <a:p>
            <a:pPr lvl="3" eaLnBrk="1" hangingPunct="1"/>
            <a:r>
              <a:rPr lang="en-CA" smtClean="0"/>
              <a:t>Immigration (arrivals)</a:t>
            </a:r>
          </a:p>
          <a:p>
            <a:pPr lvl="3" eaLnBrk="1" hangingPunct="1"/>
            <a:r>
              <a:rPr lang="en-CA" smtClean="0"/>
              <a:t>Emigration (departures)</a:t>
            </a:r>
            <a:endParaRPr lang="en-CA" i="1" smtClean="0"/>
          </a:p>
          <a:p>
            <a:pPr lvl="3" eaLnBrk="1" hangingPunct="1"/>
            <a:endParaRPr lang="en-CA" i="1" smtClean="0"/>
          </a:p>
          <a:p>
            <a:pPr lvl="3" eaLnBrk="1" hangingPunct="1"/>
            <a:r>
              <a:rPr lang="en-CA" smtClean="0"/>
              <a:t>When births + immigration = deaths + emigration  </a:t>
            </a:r>
          </a:p>
          <a:p>
            <a:pPr lvl="3" eaLnBrk="1" hangingPunct="1">
              <a:buFont typeface="Wingdings 3" pitchFamily="-1" charset="2"/>
              <a:buNone/>
            </a:pPr>
            <a:r>
              <a:rPr lang="en-CA" smtClean="0"/>
              <a:t>	population size is stable (p.294)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57166"/>
            <a:ext cx="7772400" cy="5998394"/>
          </a:xfrm>
        </p:spPr>
        <p:txBody>
          <a:bodyPr>
            <a:normAutofit lnSpcReduction="10000"/>
          </a:bodyPr>
          <a:lstStyle/>
          <a:p>
            <a:pPr marL="996696" lvl="2" eaLnBrk="1" fontAlgn="auto" hangingPunct="1">
              <a:spcAft>
                <a:spcPts val="0"/>
              </a:spcAft>
              <a:buFont typeface="Wingdings 2" pitchFamily="-1" charset="2"/>
              <a:buNone/>
              <a:defRPr/>
            </a:pPr>
            <a:r>
              <a:rPr lang="en-CA" sz="4000" dirty="0" smtClean="0">
                <a:solidFill>
                  <a:schemeClr val="tx2">
                    <a:satMod val="200000"/>
                  </a:schemeClr>
                </a:solidFill>
              </a:rPr>
              <a:t> Calculating Population Size</a:t>
            </a:r>
          </a:p>
          <a:p>
            <a:pPr marL="996696" lvl="2" eaLnBrk="1" fontAlgn="auto" hangingPunct="1">
              <a:spcAft>
                <a:spcPts val="0"/>
              </a:spcAft>
              <a:buFont typeface="Wingdings 2" pitchFamily="-1" charset="2"/>
              <a:buNone/>
              <a:defRPr/>
            </a:pPr>
            <a:endParaRPr lang="en-CA" sz="4000" dirty="0" smtClean="0">
              <a:ea typeface="+mn-ea"/>
            </a:endParaRPr>
          </a:p>
          <a:p>
            <a:pPr marL="996696" lvl="2" eaLnBrk="1" fontAlgn="auto" hangingPunct="1">
              <a:spcAft>
                <a:spcPts val="0"/>
              </a:spcAft>
              <a:buFont typeface="Wingdings 2"/>
              <a:buChar char=""/>
              <a:defRPr/>
            </a:pPr>
            <a:r>
              <a:rPr lang="en-CA" sz="3200" dirty="0" smtClean="0">
                <a:ea typeface="+mn-ea"/>
              </a:rPr>
              <a:t>Count individuals in random sample area, then estimate by calculation</a:t>
            </a:r>
          </a:p>
          <a:p>
            <a:pPr marL="996696" lvl="2" eaLnBrk="1" fontAlgn="auto" hangingPunct="1">
              <a:spcAft>
                <a:spcPts val="0"/>
              </a:spcAft>
              <a:buFont typeface="Wingdings 2" pitchFamily="-1" charset="2"/>
              <a:buNone/>
              <a:defRPr/>
            </a:pPr>
            <a:r>
              <a:rPr lang="en-CA" sz="3200" dirty="0" smtClean="0">
                <a:ea typeface="+mn-ea"/>
              </a:rPr>
              <a:t>Example:</a:t>
            </a:r>
          </a:p>
          <a:p>
            <a:pPr lvl="5">
              <a:defRPr/>
            </a:pPr>
            <a:r>
              <a:rPr lang="en-CA" sz="2400" dirty="0" smtClean="0"/>
              <a:t>You count 150 dandelions in a 1 m</a:t>
            </a:r>
            <a:r>
              <a:rPr lang="en-CA" sz="2400" baseline="30000" dirty="0" smtClean="0"/>
              <a:t>2 </a:t>
            </a:r>
            <a:r>
              <a:rPr lang="en-CA" sz="2400" dirty="0" smtClean="0"/>
              <a:t> patch on your lawn.  If your lawn is 1000 m</a:t>
            </a:r>
            <a:r>
              <a:rPr lang="en-CA" sz="2400" baseline="30000" dirty="0" smtClean="0"/>
              <a:t>2</a:t>
            </a:r>
            <a:r>
              <a:rPr lang="en-CA" sz="2400" dirty="0" smtClean="0"/>
              <a:t>, what is the total population size?</a:t>
            </a:r>
          </a:p>
          <a:p>
            <a:pPr lvl="5">
              <a:defRPr/>
            </a:pPr>
            <a:endParaRPr lang="en-CA" sz="2400" baseline="30000" dirty="0" smtClean="0"/>
          </a:p>
          <a:p>
            <a:pPr lvl="5">
              <a:defRPr/>
            </a:pPr>
            <a:r>
              <a:rPr lang="en-CA" sz="2400" u="sng" dirty="0" smtClean="0"/>
              <a:t>150 dandelions </a:t>
            </a:r>
            <a:r>
              <a:rPr lang="en-CA" sz="2400" dirty="0" smtClean="0"/>
              <a:t> 	=	</a:t>
            </a:r>
            <a:r>
              <a:rPr lang="en-CA" sz="2400" u="sng" dirty="0" smtClean="0"/>
              <a:t>? dandelions</a:t>
            </a:r>
          </a:p>
          <a:p>
            <a:pPr lvl="5">
              <a:buFont typeface="Wingdings 2"/>
              <a:buNone/>
              <a:defRPr/>
            </a:pPr>
            <a:r>
              <a:rPr lang="en-CA" sz="2400" baseline="30000" dirty="0" smtClean="0"/>
              <a:t>		</a:t>
            </a:r>
            <a:r>
              <a:rPr lang="en-CA" sz="2400" dirty="0" smtClean="0"/>
              <a:t>        1 m</a:t>
            </a:r>
            <a:r>
              <a:rPr lang="en-CA" sz="2400" baseline="30000" dirty="0" smtClean="0"/>
              <a:t>2			     </a:t>
            </a:r>
            <a:r>
              <a:rPr lang="en-CA" sz="2400" dirty="0" smtClean="0"/>
              <a:t>1000 m</a:t>
            </a:r>
            <a:r>
              <a:rPr lang="en-CA" sz="2400" baseline="30000" dirty="0" smtClean="0"/>
              <a:t>2</a:t>
            </a:r>
          </a:p>
          <a:p>
            <a:pPr lvl="5">
              <a:buFont typeface="Wingdings 2"/>
              <a:buNone/>
              <a:defRPr/>
            </a:pPr>
            <a:endParaRPr lang="en-CA" sz="2400" baseline="30000" dirty="0" smtClean="0"/>
          </a:p>
          <a:p>
            <a:pPr lvl="5">
              <a:buFont typeface="Wingdings 2"/>
              <a:buNone/>
              <a:defRPr/>
            </a:pPr>
            <a:r>
              <a:rPr lang="en-CA" sz="2400" dirty="0" smtClean="0"/>
              <a:t>Your population size = 150 000 dandelions</a:t>
            </a:r>
            <a:endParaRPr lang="en-CA" sz="2400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214313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Population Density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714375" y="857250"/>
            <a:ext cx="7772400" cy="4572000"/>
          </a:xfrm>
        </p:spPr>
        <p:txBody>
          <a:bodyPr/>
          <a:lstStyle/>
          <a:p>
            <a:pPr eaLnBrk="1" hangingPunct="1"/>
            <a:r>
              <a:rPr lang="en-CA" smtClean="0"/>
              <a:t># of individuals per unit of area or volume</a:t>
            </a:r>
          </a:p>
          <a:p>
            <a:pPr eaLnBrk="1" hangingPunct="1"/>
            <a:r>
              <a:rPr lang="en-CA" smtClean="0"/>
              <a:t>Affected by access to resources, climate, parasites, disease, natural disasters</a:t>
            </a:r>
          </a:p>
          <a:p>
            <a:pPr eaLnBrk="1" hangingPunct="1"/>
            <a:r>
              <a:rPr lang="en-CA" smtClean="0"/>
              <a:t>Population density = </a:t>
            </a:r>
            <a:r>
              <a:rPr lang="en-CA" u="sng" smtClean="0"/>
              <a:t># individuals</a:t>
            </a:r>
            <a:endParaRPr lang="en-CA" smtClean="0"/>
          </a:p>
          <a:p>
            <a:pPr lvl="4" eaLnBrk="1" hangingPunct="1">
              <a:buFont typeface="Wingdings 2" pitchFamily="-1" charset="2"/>
              <a:buNone/>
            </a:pPr>
            <a:r>
              <a:rPr lang="en-CA" sz="3000" smtClean="0"/>
              <a:t>				space occupied</a:t>
            </a:r>
          </a:p>
          <a:p>
            <a:pPr lvl="4" eaLnBrk="1" hangingPunct="1"/>
            <a:endParaRPr lang="en-CA" u="sng" smtClean="0"/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714375" y="3500438"/>
            <a:ext cx="78581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>
                <a:latin typeface="Corbel" pitchFamily="-1" charset="0"/>
              </a:rPr>
              <a:t>Example:  There are 32 people in this room which has an area of 70 m</a:t>
            </a:r>
            <a:r>
              <a:rPr lang="en-CA" baseline="30000">
                <a:latin typeface="Corbel" pitchFamily="-1" charset="0"/>
              </a:rPr>
              <a:t>2</a:t>
            </a:r>
            <a:r>
              <a:rPr lang="en-CA">
                <a:latin typeface="Corbel" pitchFamily="-1" charset="0"/>
              </a:rPr>
              <a:t>.  What is the population density?</a:t>
            </a:r>
          </a:p>
          <a:p>
            <a:endParaRPr lang="en-CA">
              <a:latin typeface="Corbel" pitchFamily="-1" charset="0"/>
            </a:endParaRPr>
          </a:p>
          <a:p>
            <a:r>
              <a:rPr lang="en-CA" u="sng">
                <a:latin typeface="Corbel" pitchFamily="-1" charset="0"/>
              </a:rPr>
              <a:t>32 people</a:t>
            </a:r>
            <a:r>
              <a:rPr lang="en-CA">
                <a:latin typeface="Corbel" pitchFamily="-1" charset="0"/>
              </a:rPr>
              <a:t>  =  0.46 people/ m</a:t>
            </a:r>
            <a:r>
              <a:rPr lang="en-CA" baseline="30000">
                <a:latin typeface="Corbel" pitchFamily="-1" charset="0"/>
              </a:rPr>
              <a:t>2</a:t>
            </a:r>
          </a:p>
          <a:p>
            <a:r>
              <a:rPr lang="en-CA" baseline="30000">
                <a:latin typeface="Corbel" pitchFamily="-1" charset="0"/>
              </a:rPr>
              <a:t> </a:t>
            </a:r>
            <a:r>
              <a:rPr lang="en-CA">
                <a:latin typeface="Corbel" pitchFamily="-1" charset="0"/>
              </a:rPr>
              <a:t>    70 m</a:t>
            </a:r>
            <a:r>
              <a:rPr lang="en-CA" baseline="30000">
                <a:latin typeface="Corbel" pitchFamily="-1" charset="0"/>
              </a:rPr>
              <a:t>2</a:t>
            </a:r>
            <a:endParaRPr lang="en-CA">
              <a:latin typeface="Corbel" pitchFamily="-1" charset="0"/>
            </a:endParaRPr>
          </a:p>
          <a:p>
            <a:endParaRPr lang="en-CA">
              <a:latin typeface="Corbel" pitchFamily="-1" charset="0"/>
            </a:endParaRPr>
          </a:p>
        </p:txBody>
      </p:sp>
      <p:pic>
        <p:nvPicPr>
          <p:cNvPr id="15365" name="Picture 2" descr="http://deepfriar.files.wordpress.com/2008/09/archie-chem-la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3929063"/>
            <a:ext cx="3205162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357188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Population Distribution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57250" y="1071563"/>
            <a:ext cx="7772400" cy="4572000"/>
          </a:xfrm>
        </p:spPr>
        <p:txBody>
          <a:bodyPr/>
          <a:lstStyle/>
          <a:p>
            <a:pPr eaLnBrk="1" hangingPunct="1"/>
            <a:r>
              <a:rPr lang="en-CA" smtClean="0"/>
              <a:t>The way in which individuals are dispersed in their habitat</a:t>
            </a:r>
          </a:p>
          <a:p>
            <a:pPr eaLnBrk="1" hangingPunct="1"/>
            <a:r>
              <a:rPr lang="en-CA" smtClean="0"/>
              <a:t>Three types:</a:t>
            </a:r>
          </a:p>
          <a:p>
            <a:pPr lvl="3" eaLnBrk="1" hangingPunct="1"/>
            <a:r>
              <a:rPr lang="en-CA" smtClean="0"/>
              <a:t>Clumped:  most common, groups, seen when certain areas offer better conditions than others</a:t>
            </a:r>
          </a:p>
          <a:p>
            <a:pPr lvl="3" eaLnBrk="1" hangingPunct="1"/>
            <a:r>
              <a:rPr lang="en-CA" smtClean="0"/>
              <a:t>Uniform: dispersed equally, due to competition</a:t>
            </a:r>
          </a:p>
          <a:p>
            <a:pPr lvl="3" eaLnBrk="1" hangingPunct="1"/>
            <a:r>
              <a:rPr lang="en-CA" smtClean="0"/>
              <a:t>Random: rare, unpredictable, seen with plants</a:t>
            </a:r>
          </a:p>
        </p:txBody>
      </p:sp>
      <p:pic>
        <p:nvPicPr>
          <p:cNvPr id="16388" name="Picture 2" descr="http://www.geo.arizona.edu/Antevs/nats104/00lect21disprs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4357688"/>
            <a:ext cx="6086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12731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Ecological factors affecting population density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An aspect of a habitat that affects organisms living there</a:t>
            </a:r>
          </a:p>
          <a:p>
            <a:pPr eaLnBrk="1" hangingPunct="1"/>
            <a:r>
              <a:rPr lang="en-CA" smtClean="0"/>
              <a:t>Examples are food, predators, temperature, precipitation</a:t>
            </a:r>
          </a:p>
          <a:p>
            <a:pPr eaLnBrk="1" hangingPunct="1"/>
            <a:r>
              <a:rPr lang="en-CA" smtClean="0"/>
              <a:t>2 main types:</a:t>
            </a:r>
          </a:p>
          <a:p>
            <a:pPr lvl="4" eaLnBrk="1" hangingPunct="1"/>
            <a:r>
              <a:rPr lang="en-CA" smtClean="0"/>
              <a:t>Abiotic (non-living), physical or chemical aspects of  a habitat</a:t>
            </a:r>
          </a:p>
          <a:p>
            <a:pPr lvl="4" eaLnBrk="1" hangingPunct="1"/>
            <a:r>
              <a:rPr lang="en-CA" smtClean="0"/>
              <a:t>Biotic (living), predators, competition, etc.</a:t>
            </a:r>
          </a:p>
          <a:p>
            <a:pPr lvl="4" eaLnBrk="1" hangingPunct="1"/>
            <a:r>
              <a:rPr lang="en-CA" smtClean="0"/>
              <a:t>Examples on p.300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Limiting Factors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An ecological factor that causes the density of a population to decrease</a:t>
            </a:r>
          </a:p>
          <a:p>
            <a:pPr eaLnBrk="1" hangingPunct="1"/>
            <a:r>
              <a:rPr lang="en-CA" smtClean="0"/>
              <a:t>Can be absent, in excess, present but insufficient</a:t>
            </a:r>
          </a:p>
          <a:p>
            <a:pPr eaLnBrk="1" hangingPunct="1"/>
            <a:r>
              <a:rPr lang="en-CA" smtClean="0"/>
              <a:t>For example:</a:t>
            </a:r>
          </a:p>
          <a:p>
            <a:pPr lvl="3" eaLnBrk="1" hangingPunct="1"/>
            <a:r>
              <a:rPr lang="en-CA" smtClean="0"/>
              <a:t>Sunlight, too little limits photosynthesis (absence)</a:t>
            </a:r>
          </a:p>
          <a:p>
            <a:pPr lvl="3" eaLnBrk="1" hangingPunct="1"/>
            <a:r>
              <a:rPr lang="en-CA" smtClean="0"/>
              <a:t>Water, too much can cause plant roots to rot (excess)</a:t>
            </a:r>
          </a:p>
          <a:p>
            <a:pPr lvl="3" eaLnBrk="1" hangingPunct="1"/>
            <a:r>
              <a:rPr lang="en-CA" smtClean="0"/>
              <a:t>Emigration, for example some frogs leave a pond after a toxic spill, predator population decreases  (insufficient)</a:t>
            </a:r>
          </a:p>
          <a:p>
            <a:pPr lvl="3" eaLnBrk="1" hangingPunct="1">
              <a:buFont typeface="Wingdings 3" pitchFamily="-1" charset="2"/>
              <a:buNone/>
            </a:pPr>
            <a:endParaRPr lang="en-CA" smtClean="0"/>
          </a:p>
          <a:p>
            <a:pPr lvl="3" eaLnBrk="1" hangingPunct="1"/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42875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Biological Cycles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00063" y="785813"/>
            <a:ext cx="7772400" cy="4572000"/>
          </a:xfrm>
        </p:spPr>
        <p:txBody>
          <a:bodyPr/>
          <a:lstStyle/>
          <a:p>
            <a:pPr eaLnBrk="1" hangingPunct="1"/>
            <a:r>
              <a:rPr lang="en-CA" smtClean="0"/>
              <a:t>Alternating periods of increase and decrease in population size</a:t>
            </a:r>
          </a:p>
          <a:p>
            <a:pPr eaLnBrk="1" hangingPunct="1"/>
            <a:r>
              <a:rPr lang="en-CA" smtClean="0"/>
              <a:t>Fixed duration, continually repeating</a:t>
            </a:r>
          </a:p>
          <a:p>
            <a:pPr eaLnBrk="1" hangingPunct="1"/>
            <a:r>
              <a:rPr lang="en-CA" smtClean="0"/>
              <a:t>Example: The lynx and the hare in Quebec.  </a:t>
            </a:r>
          </a:p>
          <a:p>
            <a:pPr lvl="2" eaLnBrk="1" hangingPunct="1"/>
            <a:r>
              <a:rPr lang="en-CA" smtClean="0"/>
              <a:t>As hare pop.     , lynx pop. </a:t>
            </a:r>
          </a:p>
          <a:p>
            <a:pPr lvl="2" eaLnBrk="1" hangingPunct="1"/>
            <a:r>
              <a:rPr lang="en-CA" smtClean="0"/>
              <a:t>As lynx pop.    , hare pop. </a:t>
            </a:r>
          </a:p>
          <a:p>
            <a:pPr lvl="2" eaLnBrk="1" hangingPunct="1"/>
            <a:r>
              <a:rPr lang="en-CA" smtClean="0"/>
              <a:t>As hare pop.   , lynx pop.  </a:t>
            </a:r>
          </a:p>
          <a:p>
            <a:pPr lvl="2" eaLnBrk="1" hangingPunct="1"/>
            <a:r>
              <a:rPr lang="en-CA" smtClean="0"/>
              <a:t>As lynx pop      ,  hare pop. </a:t>
            </a:r>
          </a:p>
          <a:p>
            <a:pPr eaLnBrk="1" hangingPunct="1">
              <a:buFont typeface="Wingdings" pitchFamily="-1" charset="2"/>
              <a:buNone/>
            </a:pPr>
            <a:r>
              <a:rPr lang="en-CA" smtClean="0"/>
              <a:t>	</a:t>
            </a:r>
          </a:p>
        </p:txBody>
      </p:sp>
      <p:sp>
        <p:nvSpPr>
          <p:cNvPr id="4" name="Up Arrow 3"/>
          <p:cNvSpPr/>
          <p:nvPr/>
        </p:nvSpPr>
        <p:spPr>
          <a:xfrm>
            <a:off x="3200400" y="2971800"/>
            <a:ext cx="142875" cy="2635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" name="Up Arrow 6"/>
          <p:cNvSpPr/>
          <p:nvPr/>
        </p:nvSpPr>
        <p:spPr>
          <a:xfrm>
            <a:off x="4800600" y="2895600"/>
            <a:ext cx="142875" cy="2635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" name="Up Arrow 7"/>
          <p:cNvSpPr/>
          <p:nvPr/>
        </p:nvSpPr>
        <p:spPr>
          <a:xfrm>
            <a:off x="3200400" y="3429000"/>
            <a:ext cx="142875" cy="2635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9" name="Down Arrow 8"/>
          <p:cNvSpPr/>
          <p:nvPr/>
        </p:nvSpPr>
        <p:spPr>
          <a:xfrm>
            <a:off x="4800600" y="3429000"/>
            <a:ext cx="142875" cy="334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2" name="Down Arrow 11"/>
          <p:cNvSpPr/>
          <p:nvPr/>
        </p:nvSpPr>
        <p:spPr>
          <a:xfrm>
            <a:off x="3200400" y="3886200"/>
            <a:ext cx="142875" cy="334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3" name="Down Arrow 12"/>
          <p:cNvSpPr/>
          <p:nvPr/>
        </p:nvSpPr>
        <p:spPr>
          <a:xfrm>
            <a:off x="4800600" y="3886200"/>
            <a:ext cx="142875" cy="334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4" name="Down Arrow 13"/>
          <p:cNvSpPr/>
          <p:nvPr/>
        </p:nvSpPr>
        <p:spPr>
          <a:xfrm>
            <a:off x="3200400" y="4343400"/>
            <a:ext cx="142875" cy="334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5" name="Up Arrow 14"/>
          <p:cNvSpPr/>
          <p:nvPr/>
        </p:nvSpPr>
        <p:spPr>
          <a:xfrm>
            <a:off x="4800600" y="4343400"/>
            <a:ext cx="142875" cy="406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19468" name="Picture 2" descr="http://www.nrdc.org/land/Forests/boreal/images/pag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34290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4" descr="http://www.sci.sdsu.edu/classes/bio100/Lectures/Lect21/Image29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4929188"/>
            <a:ext cx="2571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244</TotalTime>
  <Words>600</Words>
  <Application>Microsoft Macintosh PowerPoint</Application>
  <PresentationFormat>On-screen Show (4:3)</PresentationFormat>
  <Paragraphs>106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Consolas</vt:lpstr>
      <vt:lpstr>ＭＳ Ｐゴシック</vt:lpstr>
      <vt:lpstr>Corbel</vt:lpstr>
      <vt:lpstr>Wingdings</vt:lpstr>
      <vt:lpstr>Wingdings 2</vt:lpstr>
      <vt:lpstr>Wingdings 3</vt:lpstr>
      <vt:lpstr>Calibri</vt:lpstr>
      <vt:lpstr>Metro</vt:lpstr>
      <vt:lpstr>Populations</vt:lpstr>
      <vt:lpstr>What is a population?</vt:lpstr>
      <vt:lpstr>Population Size</vt:lpstr>
      <vt:lpstr>Slide 4</vt:lpstr>
      <vt:lpstr>Population Density</vt:lpstr>
      <vt:lpstr>Population Distribution </vt:lpstr>
      <vt:lpstr>Ecological factors affecting population density</vt:lpstr>
      <vt:lpstr>Limiting Factors</vt:lpstr>
      <vt:lpstr>Biological Cycles</vt:lpstr>
      <vt:lpstr>Communities</vt:lpstr>
      <vt:lpstr>Biodiversity</vt:lpstr>
      <vt:lpstr>Interaction in a Community</vt:lpstr>
      <vt:lpstr>Slide 13</vt:lpstr>
      <vt:lpstr>Slide 14</vt:lpstr>
      <vt:lpstr>Slide 15</vt:lpstr>
      <vt:lpstr>Effect of interaction on population density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Populations</dc:title>
  <dc:creator>Jany</dc:creator>
  <cp:lastModifiedBy>Andrea Di Lallo</cp:lastModifiedBy>
  <cp:revision>48</cp:revision>
  <dcterms:created xsi:type="dcterms:W3CDTF">2012-04-02T22:52:33Z</dcterms:created>
  <dcterms:modified xsi:type="dcterms:W3CDTF">2012-05-31T23:34:40Z</dcterms:modified>
</cp:coreProperties>
</file>