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6" r:id="rId10"/>
    <p:sldId id="267" r:id="rId11"/>
    <p:sldId id="269" r:id="rId12"/>
    <p:sldId id="264" r:id="rId13"/>
    <p:sldId id="268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8" r:id="rId29"/>
    <p:sldId id="298" r:id="rId30"/>
    <p:sldId id="295" r:id="rId31"/>
    <p:sldId id="296" r:id="rId32"/>
    <p:sldId id="297" r:id="rId33"/>
    <p:sldId id="299" r:id="rId34"/>
    <p:sldId id="300" r:id="rId35"/>
    <p:sldId id="301" r:id="rId36"/>
    <p:sldId id="283" r:id="rId37"/>
    <p:sldId id="284" r:id="rId38"/>
    <p:sldId id="286" r:id="rId39"/>
    <p:sldId id="285" r:id="rId40"/>
    <p:sldId id="302" r:id="rId41"/>
    <p:sldId id="303" r:id="rId42"/>
    <p:sldId id="292" r:id="rId43"/>
    <p:sldId id="293" r:id="rId44"/>
    <p:sldId id="294" r:id="rId45"/>
    <p:sldId id="289" r:id="rId46"/>
    <p:sldId id="287" r:id="rId47"/>
    <p:sldId id="290" r:id="rId48"/>
    <p:sldId id="291" r:id="rId49"/>
    <p:sldId id="305" r:id="rId50"/>
    <p:sldId id="306" r:id="rId51"/>
    <p:sldId id="307" r:id="rId52"/>
    <p:sldId id="308" r:id="rId53"/>
    <p:sldId id="304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70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title>
      <c:tx>
        <c:rich>
          <a:bodyPr/>
          <a:lstStyle/>
          <a:p>
            <a:pPr>
              <a:defRPr/>
            </a:pPr>
            <a:r>
              <a:rPr lang="en-CA"/>
              <a:t>Resistance Graph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Eq val="1"/>
            <c:trendlineLbl>
              <c:layout>
                <c:manualLayout>
                  <c:x val="0.15301049868766414"/>
                  <c:y val="0.11566564596092162"/>
                </c:manualLayout>
              </c:layout>
              <c:numFmt formatCode="General" sourceLinked="0"/>
            </c:trendlineLbl>
          </c:trendline>
          <c:x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yVal>
        </c:ser>
        <c:axId val="112327296"/>
        <c:axId val="112411392"/>
      </c:scatterChart>
      <c:valAx>
        <c:axId val="112327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Current Intensity</a:t>
                </a:r>
              </a:p>
            </c:rich>
          </c:tx>
          <c:layout/>
        </c:title>
        <c:numFmt formatCode="General" sourceLinked="1"/>
        <c:tickLblPos val="nextTo"/>
        <c:crossAx val="112411392"/>
        <c:crosses val="autoZero"/>
        <c:crossBetween val="midCat"/>
      </c:valAx>
      <c:valAx>
        <c:axId val="1124113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Potential</a:t>
                </a:r>
                <a:r>
                  <a:rPr lang="en-CA" baseline="0"/>
                  <a:t> Difference</a:t>
                </a:r>
                <a:endParaRPr lang="en-CA"/>
              </a:p>
            </c:rich>
          </c:tx>
          <c:layout/>
        </c:title>
        <c:numFmt formatCode="General" sourceLinked="1"/>
        <c:tickLblPos val="nextTo"/>
        <c:crossAx val="11232729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title>
      <c:tx>
        <c:rich>
          <a:bodyPr/>
          <a:lstStyle/>
          <a:p>
            <a:pPr>
              <a:defRPr/>
            </a:pPr>
            <a:r>
              <a:rPr lang="en-CA"/>
              <a:t>Conductance</a:t>
            </a:r>
            <a:r>
              <a:rPr lang="en-CA" baseline="0"/>
              <a:t> Graph</a:t>
            </a:r>
            <a:endParaRPr lang="en-CA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Eq val="1"/>
            <c:trendlineLbl>
              <c:layout>
                <c:manualLayout>
                  <c:x val="0.10262445319335085"/>
                  <c:y val="0.16824001166520858"/>
                </c:manualLayout>
              </c:layout>
              <c:numFmt formatCode="General" sourceLinked="0"/>
            </c:trendlineLbl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yVal>
        </c:ser>
        <c:axId val="111121152"/>
        <c:axId val="111128960"/>
      </c:scatterChart>
      <c:valAx>
        <c:axId val="1111211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Potential Difference</a:t>
                </a:r>
              </a:p>
            </c:rich>
          </c:tx>
          <c:layout/>
        </c:title>
        <c:numFmt formatCode="General" sourceLinked="1"/>
        <c:tickLblPos val="nextTo"/>
        <c:crossAx val="111128960"/>
        <c:crosses val="autoZero"/>
        <c:crossBetween val="midCat"/>
      </c:valAx>
      <c:valAx>
        <c:axId val="1111289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Current</a:t>
                </a:r>
                <a:r>
                  <a:rPr lang="en-CA" baseline="0"/>
                  <a:t> Intensity</a:t>
                </a:r>
                <a:endParaRPr lang="en-CA"/>
              </a:p>
            </c:rich>
          </c:tx>
          <c:layout/>
        </c:title>
        <c:numFmt formatCode="General" sourceLinked="1"/>
        <c:tickLblPos val="nextTo"/>
        <c:crossAx val="111121152"/>
        <c:crosses val="autoZero"/>
        <c:crossBetween val="midCat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59AC36-6BF7-41D7-BBD8-1BB6EA50D0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E3F5888-34D9-40BA-B5EB-AA9E3E6E68AA}">
      <dgm:prSet phldrT="[Text]"/>
      <dgm:spPr/>
      <dgm:t>
        <a:bodyPr/>
        <a:lstStyle/>
        <a:p>
          <a:r>
            <a:rPr lang="en-CA" dirty="0" smtClean="0"/>
            <a:t>Hours</a:t>
          </a:r>
          <a:endParaRPr lang="en-CA" dirty="0"/>
        </a:p>
      </dgm:t>
    </dgm:pt>
    <dgm:pt modelId="{B7EE1BC6-D46B-4875-A7D8-074C48662473}" type="parTrans" cxnId="{9550931B-693B-43EF-97D5-15C10DCCBF0E}">
      <dgm:prSet/>
      <dgm:spPr/>
      <dgm:t>
        <a:bodyPr/>
        <a:lstStyle/>
        <a:p>
          <a:endParaRPr lang="en-CA"/>
        </a:p>
      </dgm:t>
    </dgm:pt>
    <dgm:pt modelId="{B7F8B8F8-B874-4B5E-87FA-F1FE99F78E8C}" type="sibTrans" cxnId="{9550931B-693B-43EF-97D5-15C10DCCBF0E}">
      <dgm:prSet/>
      <dgm:spPr/>
      <dgm:t>
        <a:bodyPr/>
        <a:lstStyle/>
        <a:p>
          <a:endParaRPr lang="en-CA"/>
        </a:p>
      </dgm:t>
    </dgm:pt>
    <dgm:pt modelId="{EF2DFB3A-98D8-454F-9A61-7AA2EF0BE9EF}">
      <dgm:prSet phldrT="[Text]"/>
      <dgm:spPr/>
      <dgm:t>
        <a:bodyPr/>
        <a:lstStyle/>
        <a:p>
          <a:r>
            <a:rPr lang="en-CA" dirty="0" smtClean="0"/>
            <a:t>Minutes</a:t>
          </a:r>
          <a:endParaRPr lang="en-CA" dirty="0"/>
        </a:p>
      </dgm:t>
    </dgm:pt>
    <dgm:pt modelId="{26EA6D37-44C9-41F8-B0B6-8A9390AC5200}" type="parTrans" cxnId="{4F799A8D-124B-4F6E-B3B0-043CB18D1FE5}">
      <dgm:prSet/>
      <dgm:spPr/>
      <dgm:t>
        <a:bodyPr/>
        <a:lstStyle/>
        <a:p>
          <a:endParaRPr lang="en-CA"/>
        </a:p>
      </dgm:t>
    </dgm:pt>
    <dgm:pt modelId="{5646EF98-2C20-4733-817C-98BCD6D427E9}" type="sibTrans" cxnId="{4F799A8D-124B-4F6E-B3B0-043CB18D1FE5}">
      <dgm:prSet/>
      <dgm:spPr/>
      <dgm:t>
        <a:bodyPr/>
        <a:lstStyle/>
        <a:p>
          <a:endParaRPr lang="en-CA"/>
        </a:p>
      </dgm:t>
    </dgm:pt>
    <dgm:pt modelId="{4AFCD74B-6AFD-4EA9-B46B-916D41FC5BD5}">
      <dgm:prSet phldrT="[Text]"/>
      <dgm:spPr/>
      <dgm:t>
        <a:bodyPr/>
        <a:lstStyle/>
        <a:p>
          <a:r>
            <a:rPr lang="en-CA" dirty="0" smtClean="0"/>
            <a:t>Seconds</a:t>
          </a:r>
          <a:endParaRPr lang="en-CA" dirty="0"/>
        </a:p>
      </dgm:t>
    </dgm:pt>
    <dgm:pt modelId="{8BEB0D69-1759-4953-A524-FCE05D308AB2}" type="parTrans" cxnId="{ED4652B8-CC20-4B42-8C5E-5E36D6437579}">
      <dgm:prSet/>
      <dgm:spPr/>
      <dgm:t>
        <a:bodyPr/>
        <a:lstStyle/>
        <a:p>
          <a:endParaRPr lang="en-CA"/>
        </a:p>
      </dgm:t>
    </dgm:pt>
    <dgm:pt modelId="{7DD197CE-35C2-4B27-833C-06B002F2277E}" type="sibTrans" cxnId="{ED4652B8-CC20-4B42-8C5E-5E36D6437579}">
      <dgm:prSet/>
      <dgm:spPr/>
      <dgm:t>
        <a:bodyPr/>
        <a:lstStyle/>
        <a:p>
          <a:endParaRPr lang="en-CA"/>
        </a:p>
      </dgm:t>
    </dgm:pt>
    <dgm:pt modelId="{4FB437AC-DCCC-4E88-8C1B-D4519B146805}" type="pres">
      <dgm:prSet presAssocID="{D159AC36-6BF7-41D7-BBD8-1BB6EA50D04B}" presName="Name0" presStyleCnt="0">
        <dgm:presLayoutVars>
          <dgm:dir/>
          <dgm:resizeHandles val="exact"/>
        </dgm:presLayoutVars>
      </dgm:prSet>
      <dgm:spPr/>
    </dgm:pt>
    <dgm:pt modelId="{DDA26C22-4552-4A02-95CB-9C46E2E51BC4}" type="pres">
      <dgm:prSet presAssocID="{FE3F5888-34D9-40BA-B5EB-AA9E3E6E68AA}" presName="node" presStyleLbl="node1" presStyleIdx="0" presStyleCnt="3">
        <dgm:presLayoutVars>
          <dgm:bulletEnabled val="1"/>
        </dgm:presLayoutVars>
      </dgm:prSet>
      <dgm:spPr/>
    </dgm:pt>
    <dgm:pt modelId="{2EB9903B-F1DD-4913-87BB-2B9AA59E72F9}" type="pres">
      <dgm:prSet presAssocID="{B7F8B8F8-B874-4B5E-87FA-F1FE99F78E8C}" presName="sibTrans" presStyleLbl="sibTrans2D1" presStyleIdx="0" presStyleCnt="2" custScaleX="151954" custScaleY="81380"/>
      <dgm:spPr>
        <a:prstGeom prst="leftRightArrow">
          <a:avLst/>
        </a:prstGeom>
      </dgm:spPr>
    </dgm:pt>
    <dgm:pt modelId="{7B2C6677-F9F5-4D87-A347-F346B664AE50}" type="pres">
      <dgm:prSet presAssocID="{B7F8B8F8-B874-4B5E-87FA-F1FE99F78E8C}" presName="connectorText" presStyleLbl="sibTrans2D1" presStyleIdx="0" presStyleCnt="2"/>
      <dgm:spPr/>
    </dgm:pt>
    <dgm:pt modelId="{C653A784-D195-464A-8173-B25F22479C94}" type="pres">
      <dgm:prSet presAssocID="{EF2DFB3A-98D8-454F-9A61-7AA2EF0BE9EF}" presName="node" presStyleLbl="node1" presStyleIdx="1" presStyleCnt="3">
        <dgm:presLayoutVars>
          <dgm:bulletEnabled val="1"/>
        </dgm:presLayoutVars>
      </dgm:prSet>
      <dgm:spPr/>
    </dgm:pt>
    <dgm:pt modelId="{48B6C6A8-A878-4017-8A51-C11C36F91E2C}" type="pres">
      <dgm:prSet presAssocID="{5646EF98-2C20-4733-817C-98BCD6D427E9}" presName="sibTrans" presStyleLbl="sibTrans2D1" presStyleIdx="1" presStyleCnt="2" custScaleX="151382" custScaleY="73139" custLinFactNeighborX="-5946" custLinFactNeighborY="9310"/>
      <dgm:spPr>
        <a:prstGeom prst="leftRightArrow">
          <a:avLst/>
        </a:prstGeom>
      </dgm:spPr>
    </dgm:pt>
    <dgm:pt modelId="{40C03BD2-10F1-4272-850E-264033A8CAA7}" type="pres">
      <dgm:prSet presAssocID="{5646EF98-2C20-4733-817C-98BCD6D427E9}" presName="connectorText" presStyleLbl="sibTrans2D1" presStyleIdx="1" presStyleCnt="2"/>
      <dgm:spPr/>
    </dgm:pt>
    <dgm:pt modelId="{30CB4F64-C860-47DC-8D90-B45F060729A1}" type="pres">
      <dgm:prSet presAssocID="{4AFCD74B-6AFD-4EA9-B46B-916D41FC5BD5}" presName="node" presStyleLbl="node1" presStyleIdx="2" presStyleCnt="3">
        <dgm:presLayoutVars>
          <dgm:bulletEnabled val="1"/>
        </dgm:presLayoutVars>
      </dgm:prSet>
      <dgm:spPr/>
    </dgm:pt>
  </dgm:ptLst>
  <dgm:cxnLst>
    <dgm:cxn modelId="{89819341-88B7-4C6F-A5F2-58FC90D92318}" type="presOf" srcId="{5646EF98-2C20-4733-817C-98BCD6D427E9}" destId="{40C03BD2-10F1-4272-850E-264033A8CAA7}" srcOrd="1" destOrd="0" presId="urn:microsoft.com/office/officeart/2005/8/layout/process1"/>
    <dgm:cxn modelId="{4F799A8D-124B-4F6E-B3B0-043CB18D1FE5}" srcId="{D159AC36-6BF7-41D7-BBD8-1BB6EA50D04B}" destId="{EF2DFB3A-98D8-454F-9A61-7AA2EF0BE9EF}" srcOrd="1" destOrd="0" parTransId="{26EA6D37-44C9-41F8-B0B6-8A9390AC5200}" sibTransId="{5646EF98-2C20-4733-817C-98BCD6D427E9}"/>
    <dgm:cxn modelId="{ED4652B8-CC20-4B42-8C5E-5E36D6437579}" srcId="{D159AC36-6BF7-41D7-BBD8-1BB6EA50D04B}" destId="{4AFCD74B-6AFD-4EA9-B46B-916D41FC5BD5}" srcOrd="2" destOrd="0" parTransId="{8BEB0D69-1759-4953-A524-FCE05D308AB2}" sibTransId="{7DD197CE-35C2-4B27-833C-06B002F2277E}"/>
    <dgm:cxn modelId="{A895C65D-B3B7-495B-9224-E38399A942DC}" type="presOf" srcId="{B7F8B8F8-B874-4B5E-87FA-F1FE99F78E8C}" destId="{2EB9903B-F1DD-4913-87BB-2B9AA59E72F9}" srcOrd="0" destOrd="0" presId="urn:microsoft.com/office/officeart/2005/8/layout/process1"/>
    <dgm:cxn modelId="{4C4ED5FC-0A16-4457-BD1F-8C87111B2908}" type="presOf" srcId="{D159AC36-6BF7-41D7-BBD8-1BB6EA50D04B}" destId="{4FB437AC-DCCC-4E88-8C1B-D4519B146805}" srcOrd="0" destOrd="0" presId="urn:microsoft.com/office/officeart/2005/8/layout/process1"/>
    <dgm:cxn modelId="{C683C9B0-80EE-472C-955B-A0E00EF2DD96}" type="presOf" srcId="{EF2DFB3A-98D8-454F-9A61-7AA2EF0BE9EF}" destId="{C653A784-D195-464A-8173-B25F22479C94}" srcOrd="0" destOrd="0" presId="urn:microsoft.com/office/officeart/2005/8/layout/process1"/>
    <dgm:cxn modelId="{229FBCCD-244F-41CF-B277-4C574CD37F3B}" type="presOf" srcId="{B7F8B8F8-B874-4B5E-87FA-F1FE99F78E8C}" destId="{7B2C6677-F9F5-4D87-A347-F346B664AE50}" srcOrd="1" destOrd="0" presId="urn:microsoft.com/office/officeart/2005/8/layout/process1"/>
    <dgm:cxn modelId="{9550931B-693B-43EF-97D5-15C10DCCBF0E}" srcId="{D159AC36-6BF7-41D7-BBD8-1BB6EA50D04B}" destId="{FE3F5888-34D9-40BA-B5EB-AA9E3E6E68AA}" srcOrd="0" destOrd="0" parTransId="{B7EE1BC6-D46B-4875-A7D8-074C48662473}" sibTransId="{B7F8B8F8-B874-4B5E-87FA-F1FE99F78E8C}"/>
    <dgm:cxn modelId="{1A4CD8D6-6A54-4259-9BBD-D83201C98223}" type="presOf" srcId="{4AFCD74B-6AFD-4EA9-B46B-916D41FC5BD5}" destId="{30CB4F64-C860-47DC-8D90-B45F060729A1}" srcOrd="0" destOrd="0" presId="urn:microsoft.com/office/officeart/2005/8/layout/process1"/>
    <dgm:cxn modelId="{D9936B97-4C59-418C-8C92-2A28FF25934A}" type="presOf" srcId="{5646EF98-2C20-4733-817C-98BCD6D427E9}" destId="{48B6C6A8-A878-4017-8A51-C11C36F91E2C}" srcOrd="0" destOrd="0" presId="urn:microsoft.com/office/officeart/2005/8/layout/process1"/>
    <dgm:cxn modelId="{B247BCAF-BE1C-480A-B57E-7DA7064CA2AC}" type="presOf" srcId="{FE3F5888-34D9-40BA-B5EB-AA9E3E6E68AA}" destId="{DDA26C22-4552-4A02-95CB-9C46E2E51BC4}" srcOrd="0" destOrd="0" presId="urn:microsoft.com/office/officeart/2005/8/layout/process1"/>
    <dgm:cxn modelId="{A9132F54-1DCC-4EB6-813B-735AC7BD79E6}" type="presParOf" srcId="{4FB437AC-DCCC-4E88-8C1B-D4519B146805}" destId="{DDA26C22-4552-4A02-95CB-9C46E2E51BC4}" srcOrd="0" destOrd="0" presId="urn:microsoft.com/office/officeart/2005/8/layout/process1"/>
    <dgm:cxn modelId="{B3F68E0E-FB7E-4BB8-BFD2-82D63DEC5D8E}" type="presParOf" srcId="{4FB437AC-DCCC-4E88-8C1B-D4519B146805}" destId="{2EB9903B-F1DD-4913-87BB-2B9AA59E72F9}" srcOrd="1" destOrd="0" presId="urn:microsoft.com/office/officeart/2005/8/layout/process1"/>
    <dgm:cxn modelId="{93EB58D1-2B35-427B-8D9B-080F2CEE383B}" type="presParOf" srcId="{2EB9903B-F1DD-4913-87BB-2B9AA59E72F9}" destId="{7B2C6677-F9F5-4D87-A347-F346B664AE50}" srcOrd="0" destOrd="0" presId="urn:microsoft.com/office/officeart/2005/8/layout/process1"/>
    <dgm:cxn modelId="{EE00152D-8AA9-4313-B765-E22732D0CBE1}" type="presParOf" srcId="{4FB437AC-DCCC-4E88-8C1B-D4519B146805}" destId="{C653A784-D195-464A-8173-B25F22479C94}" srcOrd="2" destOrd="0" presId="urn:microsoft.com/office/officeart/2005/8/layout/process1"/>
    <dgm:cxn modelId="{CC6350C9-44D0-422C-91C3-C24871C35DBD}" type="presParOf" srcId="{4FB437AC-DCCC-4E88-8C1B-D4519B146805}" destId="{48B6C6A8-A878-4017-8A51-C11C36F91E2C}" srcOrd="3" destOrd="0" presId="urn:microsoft.com/office/officeart/2005/8/layout/process1"/>
    <dgm:cxn modelId="{E28251F7-A73A-4727-A65F-FA3AF0B923D8}" type="presParOf" srcId="{48B6C6A8-A878-4017-8A51-C11C36F91E2C}" destId="{40C03BD2-10F1-4272-850E-264033A8CAA7}" srcOrd="0" destOrd="0" presId="urn:microsoft.com/office/officeart/2005/8/layout/process1"/>
    <dgm:cxn modelId="{0FD91830-901F-4BBD-A6EF-ADBFCD009A99}" type="presParOf" srcId="{4FB437AC-DCCC-4E88-8C1B-D4519B146805}" destId="{30CB4F64-C860-47DC-8D90-B45F060729A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732AF4-2B0E-47ED-9645-A8625F1AF9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2FDE3D-9713-4F99-86B9-ACE1689BFF8D}">
      <dgm:prSet phldrT="[Text]"/>
      <dgm:spPr/>
      <dgm:t>
        <a:bodyPr/>
        <a:lstStyle/>
        <a:p>
          <a:r>
            <a:rPr lang="en-CA" dirty="0" smtClean="0"/>
            <a:t>Kilowatts</a:t>
          </a:r>
          <a:endParaRPr lang="en-CA" dirty="0"/>
        </a:p>
      </dgm:t>
    </dgm:pt>
    <dgm:pt modelId="{C77DB30D-8655-4FF6-A13D-1A8C3FC51BE2}" type="parTrans" cxnId="{0226E115-B699-4EA2-98FA-545B2B815AD2}">
      <dgm:prSet/>
      <dgm:spPr/>
      <dgm:t>
        <a:bodyPr/>
        <a:lstStyle/>
        <a:p>
          <a:endParaRPr lang="en-CA"/>
        </a:p>
      </dgm:t>
    </dgm:pt>
    <dgm:pt modelId="{0D573F11-4320-4497-9BE2-64452350C9A7}" type="sibTrans" cxnId="{0226E115-B699-4EA2-98FA-545B2B815AD2}">
      <dgm:prSet/>
      <dgm:spPr/>
      <dgm:t>
        <a:bodyPr/>
        <a:lstStyle/>
        <a:p>
          <a:endParaRPr lang="en-CA"/>
        </a:p>
      </dgm:t>
    </dgm:pt>
    <dgm:pt modelId="{BDE6A8AF-0D88-48C4-959C-518B56E31570}">
      <dgm:prSet phldrT="[Text]"/>
      <dgm:spPr/>
      <dgm:t>
        <a:bodyPr/>
        <a:lstStyle/>
        <a:p>
          <a:r>
            <a:rPr lang="en-CA" dirty="0" smtClean="0"/>
            <a:t>Watts</a:t>
          </a:r>
          <a:endParaRPr lang="en-CA" dirty="0"/>
        </a:p>
      </dgm:t>
    </dgm:pt>
    <dgm:pt modelId="{F12DA9DF-BF4F-4C09-A35C-DE223D60E260}" type="parTrans" cxnId="{696202F8-3EFD-4EE8-AE63-67055118F158}">
      <dgm:prSet/>
      <dgm:spPr/>
      <dgm:t>
        <a:bodyPr/>
        <a:lstStyle/>
        <a:p>
          <a:endParaRPr lang="en-CA"/>
        </a:p>
      </dgm:t>
    </dgm:pt>
    <dgm:pt modelId="{D8EA8D65-21FE-45A9-A577-59F0F02070BD}" type="sibTrans" cxnId="{696202F8-3EFD-4EE8-AE63-67055118F158}">
      <dgm:prSet/>
      <dgm:spPr/>
      <dgm:t>
        <a:bodyPr/>
        <a:lstStyle/>
        <a:p>
          <a:endParaRPr lang="en-CA"/>
        </a:p>
      </dgm:t>
    </dgm:pt>
    <dgm:pt modelId="{B3C0D528-AE45-4778-9F26-03772562CB91}" type="pres">
      <dgm:prSet presAssocID="{C9732AF4-2B0E-47ED-9645-A8625F1AF9D1}" presName="Name0" presStyleCnt="0">
        <dgm:presLayoutVars>
          <dgm:dir/>
          <dgm:resizeHandles val="exact"/>
        </dgm:presLayoutVars>
      </dgm:prSet>
      <dgm:spPr/>
    </dgm:pt>
    <dgm:pt modelId="{A28FBCB2-1CD1-47C3-83E5-A16C0B877E5B}" type="pres">
      <dgm:prSet presAssocID="{142FDE3D-9713-4F99-86B9-ACE1689BFF8D}" presName="node" presStyleLbl="node1" presStyleIdx="0" presStyleCnt="2">
        <dgm:presLayoutVars>
          <dgm:bulletEnabled val="1"/>
        </dgm:presLayoutVars>
      </dgm:prSet>
      <dgm:spPr/>
    </dgm:pt>
    <dgm:pt modelId="{3E363E45-CF81-42A8-B16C-E3309578B5AA}" type="pres">
      <dgm:prSet presAssocID="{0D573F11-4320-4497-9BE2-64452350C9A7}" presName="sibTrans" presStyleLbl="sibTrans2D1" presStyleIdx="0" presStyleCnt="1" custScaleX="154872" custScaleY="68614"/>
      <dgm:spPr>
        <a:prstGeom prst="leftRightArrow">
          <a:avLst/>
        </a:prstGeom>
      </dgm:spPr>
    </dgm:pt>
    <dgm:pt modelId="{454CF9F0-4696-4994-9BB2-1CB962B1BFCC}" type="pres">
      <dgm:prSet presAssocID="{0D573F11-4320-4497-9BE2-64452350C9A7}" presName="connectorText" presStyleLbl="sibTrans2D1" presStyleIdx="0" presStyleCnt="1"/>
      <dgm:spPr/>
    </dgm:pt>
    <dgm:pt modelId="{9BCDF9FF-49E5-4AAF-8888-D9D53A71418E}" type="pres">
      <dgm:prSet presAssocID="{BDE6A8AF-0D88-48C4-959C-518B56E3157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4A8EFE3E-0A9A-47F2-B600-AAF3B0C9A43E}" type="presOf" srcId="{0D573F11-4320-4497-9BE2-64452350C9A7}" destId="{3E363E45-CF81-42A8-B16C-E3309578B5AA}" srcOrd="0" destOrd="0" presId="urn:microsoft.com/office/officeart/2005/8/layout/process1"/>
    <dgm:cxn modelId="{DFB51ECB-8658-4DFB-9CDD-1F29AA178E1F}" type="presOf" srcId="{BDE6A8AF-0D88-48C4-959C-518B56E31570}" destId="{9BCDF9FF-49E5-4AAF-8888-D9D53A71418E}" srcOrd="0" destOrd="0" presId="urn:microsoft.com/office/officeart/2005/8/layout/process1"/>
    <dgm:cxn modelId="{DF925B98-BE23-4135-9F81-4890CE2FD76B}" type="presOf" srcId="{C9732AF4-2B0E-47ED-9645-A8625F1AF9D1}" destId="{B3C0D528-AE45-4778-9F26-03772562CB91}" srcOrd="0" destOrd="0" presId="urn:microsoft.com/office/officeart/2005/8/layout/process1"/>
    <dgm:cxn modelId="{0226E115-B699-4EA2-98FA-545B2B815AD2}" srcId="{C9732AF4-2B0E-47ED-9645-A8625F1AF9D1}" destId="{142FDE3D-9713-4F99-86B9-ACE1689BFF8D}" srcOrd="0" destOrd="0" parTransId="{C77DB30D-8655-4FF6-A13D-1A8C3FC51BE2}" sibTransId="{0D573F11-4320-4497-9BE2-64452350C9A7}"/>
    <dgm:cxn modelId="{8A177634-265B-4A16-A852-FB609F3B25FA}" type="presOf" srcId="{0D573F11-4320-4497-9BE2-64452350C9A7}" destId="{454CF9F0-4696-4994-9BB2-1CB962B1BFCC}" srcOrd="1" destOrd="0" presId="urn:microsoft.com/office/officeart/2005/8/layout/process1"/>
    <dgm:cxn modelId="{696202F8-3EFD-4EE8-AE63-67055118F158}" srcId="{C9732AF4-2B0E-47ED-9645-A8625F1AF9D1}" destId="{BDE6A8AF-0D88-48C4-959C-518B56E31570}" srcOrd="1" destOrd="0" parTransId="{F12DA9DF-BF4F-4C09-A35C-DE223D60E260}" sibTransId="{D8EA8D65-21FE-45A9-A577-59F0F02070BD}"/>
    <dgm:cxn modelId="{7421FC11-BAEE-4229-A56E-4678B50CC1F0}" type="presOf" srcId="{142FDE3D-9713-4F99-86B9-ACE1689BFF8D}" destId="{A28FBCB2-1CD1-47C3-83E5-A16C0B877E5B}" srcOrd="0" destOrd="0" presId="urn:microsoft.com/office/officeart/2005/8/layout/process1"/>
    <dgm:cxn modelId="{88B9B77C-E601-49AE-8A5C-0665D43D3423}" type="presParOf" srcId="{B3C0D528-AE45-4778-9F26-03772562CB91}" destId="{A28FBCB2-1CD1-47C3-83E5-A16C0B877E5B}" srcOrd="0" destOrd="0" presId="urn:microsoft.com/office/officeart/2005/8/layout/process1"/>
    <dgm:cxn modelId="{C758657E-906A-43CA-B909-1395E6064D1E}" type="presParOf" srcId="{B3C0D528-AE45-4778-9F26-03772562CB91}" destId="{3E363E45-CF81-42A8-B16C-E3309578B5AA}" srcOrd="1" destOrd="0" presId="urn:microsoft.com/office/officeart/2005/8/layout/process1"/>
    <dgm:cxn modelId="{98BF6602-1B26-4D46-BEBB-B98254D163E0}" type="presParOf" srcId="{3E363E45-CF81-42A8-B16C-E3309578B5AA}" destId="{454CF9F0-4696-4994-9BB2-1CB962B1BFCC}" srcOrd="0" destOrd="0" presId="urn:microsoft.com/office/officeart/2005/8/layout/process1"/>
    <dgm:cxn modelId="{A310D984-105C-4A48-BDFD-378F8120CBB0}" type="presParOf" srcId="{B3C0D528-AE45-4778-9F26-03772562CB91}" destId="{9BCDF9FF-49E5-4AAF-8888-D9D53A71418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732AF4-2B0E-47ED-9645-A8625F1AF9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2FDE3D-9713-4F99-86B9-ACE1689BFF8D}">
      <dgm:prSet phldrT="[Text]"/>
      <dgm:spPr/>
      <dgm:t>
        <a:bodyPr/>
        <a:lstStyle/>
        <a:p>
          <a:r>
            <a:rPr lang="en-CA" dirty="0" smtClean="0"/>
            <a:t>Kilojoules</a:t>
          </a:r>
          <a:endParaRPr lang="en-CA" dirty="0"/>
        </a:p>
      </dgm:t>
    </dgm:pt>
    <dgm:pt modelId="{C77DB30D-8655-4FF6-A13D-1A8C3FC51BE2}" type="parTrans" cxnId="{0226E115-B699-4EA2-98FA-545B2B815AD2}">
      <dgm:prSet/>
      <dgm:spPr/>
      <dgm:t>
        <a:bodyPr/>
        <a:lstStyle/>
        <a:p>
          <a:endParaRPr lang="en-CA"/>
        </a:p>
      </dgm:t>
    </dgm:pt>
    <dgm:pt modelId="{0D573F11-4320-4497-9BE2-64452350C9A7}" type="sibTrans" cxnId="{0226E115-B699-4EA2-98FA-545B2B815AD2}">
      <dgm:prSet/>
      <dgm:spPr/>
      <dgm:t>
        <a:bodyPr/>
        <a:lstStyle/>
        <a:p>
          <a:endParaRPr lang="en-CA"/>
        </a:p>
      </dgm:t>
    </dgm:pt>
    <dgm:pt modelId="{BDE6A8AF-0D88-48C4-959C-518B56E31570}">
      <dgm:prSet phldrT="[Text]"/>
      <dgm:spPr/>
      <dgm:t>
        <a:bodyPr/>
        <a:lstStyle/>
        <a:p>
          <a:r>
            <a:rPr lang="en-CA" dirty="0" smtClean="0"/>
            <a:t>Joules</a:t>
          </a:r>
          <a:endParaRPr lang="en-CA" dirty="0"/>
        </a:p>
      </dgm:t>
    </dgm:pt>
    <dgm:pt modelId="{F12DA9DF-BF4F-4C09-A35C-DE223D60E260}" type="parTrans" cxnId="{696202F8-3EFD-4EE8-AE63-67055118F158}">
      <dgm:prSet/>
      <dgm:spPr/>
      <dgm:t>
        <a:bodyPr/>
        <a:lstStyle/>
        <a:p>
          <a:endParaRPr lang="en-CA"/>
        </a:p>
      </dgm:t>
    </dgm:pt>
    <dgm:pt modelId="{D8EA8D65-21FE-45A9-A577-59F0F02070BD}" type="sibTrans" cxnId="{696202F8-3EFD-4EE8-AE63-67055118F158}">
      <dgm:prSet/>
      <dgm:spPr/>
      <dgm:t>
        <a:bodyPr/>
        <a:lstStyle/>
        <a:p>
          <a:endParaRPr lang="en-CA"/>
        </a:p>
      </dgm:t>
    </dgm:pt>
    <dgm:pt modelId="{B3C0D528-AE45-4778-9F26-03772562CB91}" type="pres">
      <dgm:prSet presAssocID="{C9732AF4-2B0E-47ED-9645-A8625F1AF9D1}" presName="Name0" presStyleCnt="0">
        <dgm:presLayoutVars>
          <dgm:dir/>
          <dgm:resizeHandles val="exact"/>
        </dgm:presLayoutVars>
      </dgm:prSet>
      <dgm:spPr/>
    </dgm:pt>
    <dgm:pt modelId="{A28FBCB2-1CD1-47C3-83E5-A16C0B877E5B}" type="pres">
      <dgm:prSet presAssocID="{142FDE3D-9713-4F99-86B9-ACE1689BFF8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E363E45-CF81-42A8-B16C-E3309578B5AA}" type="pres">
      <dgm:prSet presAssocID="{0D573F11-4320-4497-9BE2-64452350C9A7}" presName="sibTrans" presStyleLbl="sibTrans2D1" presStyleIdx="0" presStyleCnt="1" custScaleX="154872" custScaleY="68614"/>
      <dgm:spPr>
        <a:prstGeom prst="leftRightArrow">
          <a:avLst/>
        </a:prstGeom>
      </dgm:spPr>
    </dgm:pt>
    <dgm:pt modelId="{454CF9F0-4696-4994-9BB2-1CB962B1BFCC}" type="pres">
      <dgm:prSet presAssocID="{0D573F11-4320-4497-9BE2-64452350C9A7}" presName="connectorText" presStyleLbl="sibTrans2D1" presStyleIdx="0" presStyleCnt="1"/>
      <dgm:spPr/>
    </dgm:pt>
    <dgm:pt modelId="{9BCDF9FF-49E5-4AAF-8888-D9D53A71418E}" type="pres">
      <dgm:prSet presAssocID="{BDE6A8AF-0D88-48C4-959C-518B56E3157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C195F28-5B7A-48E3-98F8-450461FFFABB}" type="presOf" srcId="{0D573F11-4320-4497-9BE2-64452350C9A7}" destId="{3E363E45-CF81-42A8-B16C-E3309578B5AA}" srcOrd="0" destOrd="0" presId="urn:microsoft.com/office/officeart/2005/8/layout/process1"/>
    <dgm:cxn modelId="{2C6715C2-1D5D-4A4D-A031-E9BF74B8D3C7}" type="presOf" srcId="{142FDE3D-9713-4F99-86B9-ACE1689BFF8D}" destId="{A28FBCB2-1CD1-47C3-83E5-A16C0B877E5B}" srcOrd="0" destOrd="0" presId="urn:microsoft.com/office/officeart/2005/8/layout/process1"/>
    <dgm:cxn modelId="{0226E115-B699-4EA2-98FA-545B2B815AD2}" srcId="{C9732AF4-2B0E-47ED-9645-A8625F1AF9D1}" destId="{142FDE3D-9713-4F99-86B9-ACE1689BFF8D}" srcOrd="0" destOrd="0" parTransId="{C77DB30D-8655-4FF6-A13D-1A8C3FC51BE2}" sibTransId="{0D573F11-4320-4497-9BE2-64452350C9A7}"/>
    <dgm:cxn modelId="{F3311DBF-74EF-4FCC-A988-6C1B3EF3F290}" type="presOf" srcId="{BDE6A8AF-0D88-48C4-959C-518B56E31570}" destId="{9BCDF9FF-49E5-4AAF-8888-D9D53A71418E}" srcOrd="0" destOrd="0" presId="urn:microsoft.com/office/officeart/2005/8/layout/process1"/>
    <dgm:cxn modelId="{C1373B57-3D66-40B6-BA2C-1A9A2CE44B88}" type="presOf" srcId="{C9732AF4-2B0E-47ED-9645-A8625F1AF9D1}" destId="{B3C0D528-AE45-4778-9F26-03772562CB91}" srcOrd="0" destOrd="0" presId="urn:microsoft.com/office/officeart/2005/8/layout/process1"/>
    <dgm:cxn modelId="{7F865DA1-C753-4AFD-80CF-3E95CBCACD6F}" type="presOf" srcId="{0D573F11-4320-4497-9BE2-64452350C9A7}" destId="{454CF9F0-4696-4994-9BB2-1CB962B1BFCC}" srcOrd="1" destOrd="0" presId="urn:microsoft.com/office/officeart/2005/8/layout/process1"/>
    <dgm:cxn modelId="{696202F8-3EFD-4EE8-AE63-67055118F158}" srcId="{C9732AF4-2B0E-47ED-9645-A8625F1AF9D1}" destId="{BDE6A8AF-0D88-48C4-959C-518B56E31570}" srcOrd="1" destOrd="0" parTransId="{F12DA9DF-BF4F-4C09-A35C-DE223D60E260}" sibTransId="{D8EA8D65-21FE-45A9-A577-59F0F02070BD}"/>
    <dgm:cxn modelId="{B4F2151E-1F42-4703-B24B-0F0B4E6C1032}" type="presParOf" srcId="{B3C0D528-AE45-4778-9F26-03772562CB91}" destId="{A28FBCB2-1CD1-47C3-83E5-A16C0B877E5B}" srcOrd="0" destOrd="0" presId="urn:microsoft.com/office/officeart/2005/8/layout/process1"/>
    <dgm:cxn modelId="{623D53E0-F12A-47B2-9174-4F73ECF217FD}" type="presParOf" srcId="{B3C0D528-AE45-4778-9F26-03772562CB91}" destId="{3E363E45-CF81-42A8-B16C-E3309578B5AA}" srcOrd="1" destOrd="0" presId="urn:microsoft.com/office/officeart/2005/8/layout/process1"/>
    <dgm:cxn modelId="{A4C29D84-4F87-4E20-AED2-64EB471245E8}" type="presParOf" srcId="{3E363E45-CF81-42A8-B16C-E3309578B5AA}" destId="{454CF9F0-4696-4994-9BB2-1CB962B1BFCC}" srcOrd="0" destOrd="0" presId="urn:microsoft.com/office/officeart/2005/8/layout/process1"/>
    <dgm:cxn modelId="{D609DC2D-A7B1-445E-8578-AD657899B303}" type="presParOf" srcId="{B3C0D528-AE45-4778-9F26-03772562CB91}" destId="{9BCDF9FF-49E5-4AAF-8888-D9D53A71418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732AF4-2B0E-47ED-9645-A8625F1AF9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2FDE3D-9713-4F99-86B9-ACE1689BFF8D}">
      <dgm:prSet phldrT="[Text]"/>
      <dgm:spPr/>
      <dgm:t>
        <a:bodyPr/>
        <a:lstStyle/>
        <a:p>
          <a:r>
            <a:rPr lang="en-CA" dirty="0" smtClean="0"/>
            <a:t>Kilowatt hours</a:t>
          </a:r>
          <a:endParaRPr lang="en-CA" dirty="0"/>
        </a:p>
      </dgm:t>
    </dgm:pt>
    <dgm:pt modelId="{C77DB30D-8655-4FF6-A13D-1A8C3FC51BE2}" type="parTrans" cxnId="{0226E115-B699-4EA2-98FA-545B2B815AD2}">
      <dgm:prSet/>
      <dgm:spPr/>
      <dgm:t>
        <a:bodyPr/>
        <a:lstStyle/>
        <a:p>
          <a:endParaRPr lang="en-CA"/>
        </a:p>
      </dgm:t>
    </dgm:pt>
    <dgm:pt modelId="{0D573F11-4320-4497-9BE2-64452350C9A7}" type="sibTrans" cxnId="{0226E115-B699-4EA2-98FA-545B2B815AD2}">
      <dgm:prSet/>
      <dgm:spPr/>
      <dgm:t>
        <a:bodyPr/>
        <a:lstStyle/>
        <a:p>
          <a:endParaRPr lang="en-CA"/>
        </a:p>
      </dgm:t>
    </dgm:pt>
    <dgm:pt modelId="{BDE6A8AF-0D88-48C4-959C-518B56E31570}">
      <dgm:prSet phldrT="[Text]"/>
      <dgm:spPr/>
      <dgm:t>
        <a:bodyPr/>
        <a:lstStyle/>
        <a:p>
          <a:r>
            <a:rPr lang="en-CA" dirty="0" smtClean="0"/>
            <a:t>Joules</a:t>
          </a:r>
          <a:endParaRPr lang="en-CA" dirty="0"/>
        </a:p>
      </dgm:t>
    </dgm:pt>
    <dgm:pt modelId="{F12DA9DF-BF4F-4C09-A35C-DE223D60E260}" type="parTrans" cxnId="{696202F8-3EFD-4EE8-AE63-67055118F158}">
      <dgm:prSet/>
      <dgm:spPr/>
      <dgm:t>
        <a:bodyPr/>
        <a:lstStyle/>
        <a:p>
          <a:endParaRPr lang="en-CA"/>
        </a:p>
      </dgm:t>
    </dgm:pt>
    <dgm:pt modelId="{D8EA8D65-21FE-45A9-A577-59F0F02070BD}" type="sibTrans" cxnId="{696202F8-3EFD-4EE8-AE63-67055118F158}">
      <dgm:prSet/>
      <dgm:spPr/>
      <dgm:t>
        <a:bodyPr/>
        <a:lstStyle/>
        <a:p>
          <a:endParaRPr lang="en-CA"/>
        </a:p>
      </dgm:t>
    </dgm:pt>
    <dgm:pt modelId="{B3C0D528-AE45-4778-9F26-03772562CB91}" type="pres">
      <dgm:prSet presAssocID="{C9732AF4-2B0E-47ED-9645-A8625F1AF9D1}" presName="Name0" presStyleCnt="0">
        <dgm:presLayoutVars>
          <dgm:dir/>
          <dgm:resizeHandles val="exact"/>
        </dgm:presLayoutVars>
      </dgm:prSet>
      <dgm:spPr/>
    </dgm:pt>
    <dgm:pt modelId="{A28FBCB2-1CD1-47C3-83E5-A16C0B877E5B}" type="pres">
      <dgm:prSet presAssocID="{142FDE3D-9713-4F99-86B9-ACE1689BFF8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E363E45-CF81-42A8-B16C-E3309578B5AA}" type="pres">
      <dgm:prSet presAssocID="{0D573F11-4320-4497-9BE2-64452350C9A7}" presName="sibTrans" presStyleLbl="sibTrans2D1" presStyleIdx="0" presStyleCnt="1" custScaleX="154872" custScaleY="68614"/>
      <dgm:spPr>
        <a:prstGeom prst="leftRightArrow">
          <a:avLst/>
        </a:prstGeom>
      </dgm:spPr>
    </dgm:pt>
    <dgm:pt modelId="{454CF9F0-4696-4994-9BB2-1CB962B1BFCC}" type="pres">
      <dgm:prSet presAssocID="{0D573F11-4320-4497-9BE2-64452350C9A7}" presName="connectorText" presStyleLbl="sibTrans2D1" presStyleIdx="0" presStyleCnt="1"/>
      <dgm:spPr/>
    </dgm:pt>
    <dgm:pt modelId="{9BCDF9FF-49E5-4AAF-8888-D9D53A71418E}" type="pres">
      <dgm:prSet presAssocID="{BDE6A8AF-0D88-48C4-959C-518B56E3157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C252098-74DA-469F-A255-E54B932C31C2}" type="presOf" srcId="{0D573F11-4320-4497-9BE2-64452350C9A7}" destId="{3E363E45-CF81-42A8-B16C-E3309578B5AA}" srcOrd="0" destOrd="0" presId="urn:microsoft.com/office/officeart/2005/8/layout/process1"/>
    <dgm:cxn modelId="{5A0D90B5-B763-4013-8F71-874177BD6C37}" type="presOf" srcId="{C9732AF4-2B0E-47ED-9645-A8625F1AF9D1}" destId="{B3C0D528-AE45-4778-9F26-03772562CB91}" srcOrd="0" destOrd="0" presId="urn:microsoft.com/office/officeart/2005/8/layout/process1"/>
    <dgm:cxn modelId="{0226E115-B699-4EA2-98FA-545B2B815AD2}" srcId="{C9732AF4-2B0E-47ED-9645-A8625F1AF9D1}" destId="{142FDE3D-9713-4F99-86B9-ACE1689BFF8D}" srcOrd="0" destOrd="0" parTransId="{C77DB30D-8655-4FF6-A13D-1A8C3FC51BE2}" sibTransId="{0D573F11-4320-4497-9BE2-64452350C9A7}"/>
    <dgm:cxn modelId="{817B3B4B-D970-4449-833C-798DF112793C}" type="presOf" srcId="{BDE6A8AF-0D88-48C4-959C-518B56E31570}" destId="{9BCDF9FF-49E5-4AAF-8888-D9D53A71418E}" srcOrd="0" destOrd="0" presId="urn:microsoft.com/office/officeart/2005/8/layout/process1"/>
    <dgm:cxn modelId="{696202F8-3EFD-4EE8-AE63-67055118F158}" srcId="{C9732AF4-2B0E-47ED-9645-A8625F1AF9D1}" destId="{BDE6A8AF-0D88-48C4-959C-518B56E31570}" srcOrd="1" destOrd="0" parTransId="{F12DA9DF-BF4F-4C09-A35C-DE223D60E260}" sibTransId="{D8EA8D65-21FE-45A9-A577-59F0F02070BD}"/>
    <dgm:cxn modelId="{46460A15-B92B-4216-8EC3-7CEB38934E81}" type="presOf" srcId="{0D573F11-4320-4497-9BE2-64452350C9A7}" destId="{454CF9F0-4696-4994-9BB2-1CB962B1BFCC}" srcOrd="1" destOrd="0" presId="urn:microsoft.com/office/officeart/2005/8/layout/process1"/>
    <dgm:cxn modelId="{4DFBD9A0-6AE6-4B0B-85AF-B8C8E4ABD7E6}" type="presOf" srcId="{142FDE3D-9713-4F99-86B9-ACE1689BFF8D}" destId="{A28FBCB2-1CD1-47C3-83E5-A16C0B877E5B}" srcOrd="0" destOrd="0" presId="urn:microsoft.com/office/officeart/2005/8/layout/process1"/>
    <dgm:cxn modelId="{867FF8C0-1E30-4997-B551-CC11FD1038DB}" type="presParOf" srcId="{B3C0D528-AE45-4778-9F26-03772562CB91}" destId="{A28FBCB2-1CD1-47C3-83E5-A16C0B877E5B}" srcOrd="0" destOrd="0" presId="urn:microsoft.com/office/officeart/2005/8/layout/process1"/>
    <dgm:cxn modelId="{C95EE673-C242-4C55-83C1-566D71F74FE7}" type="presParOf" srcId="{B3C0D528-AE45-4778-9F26-03772562CB91}" destId="{3E363E45-CF81-42A8-B16C-E3309578B5AA}" srcOrd="1" destOrd="0" presId="urn:microsoft.com/office/officeart/2005/8/layout/process1"/>
    <dgm:cxn modelId="{F924945C-DC09-44FC-8EC4-AEAE81C8A82F}" type="presParOf" srcId="{3E363E45-CF81-42A8-B16C-E3309578B5AA}" destId="{454CF9F0-4696-4994-9BB2-1CB962B1BFCC}" srcOrd="0" destOrd="0" presId="urn:microsoft.com/office/officeart/2005/8/layout/process1"/>
    <dgm:cxn modelId="{E3109795-1C8C-485F-9106-861936F5DAD8}" type="presParOf" srcId="{B3C0D528-AE45-4778-9F26-03772562CB91}" destId="{9BCDF9FF-49E5-4AAF-8888-D9D53A71418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A26C22-4552-4A02-95CB-9C46E2E51BC4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100" kern="1200" dirty="0" smtClean="0"/>
            <a:t>Hours</a:t>
          </a:r>
          <a:endParaRPr lang="en-CA" sz="4100" kern="1200" dirty="0"/>
        </a:p>
      </dsp:txBody>
      <dsp:txXfrm>
        <a:off x="7233" y="1614418"/>
        <a:ext cx="2161877" cy="1297126"/>
      </dsp:txXfrm>
    </dsp:sp>
    <dsp:sp modelId="{2EB9903B-F1DD-4913-87BB-2B9AA59E72F9}">
      <dsp:nvSpPr>
        <dsp:cNvPr id="0" name=""/>
        <dsp:cNvSpPr/>
      </dsp:nvSpPr>
      <dsp:spPr>
        <a:xfrm>
          <a:off x="2266240" y="2044823"/>
          <a:ext cx="696432" cy="43631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kern="1200"/>
        </a:p>
      </dsp:txBody>
      <dsp:txXfrm>
        <a:off x="2266240" y="2044823"/>
        <a:ext cx="696432" cy="436315"/>
      </dsp:txXfrm>
    </dsp:sp>
    <dsp:sp modelId="{C653A784-D195-464A-8173-B25F22479C94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100" kern="1200" dirty="0" smtClean="0"/>
            <a:t>Minutes</a:t>
          </a:r>
          <a:endParaRPr lang="en-CA" sz="4100" kern="1200" dirty="0"/>
        </a:p>
      </dsp:txBody>
      <dsp:txXfrm>
        <a:off x="3033861" y="1614418"/>
        <a:ext cx="2161877" cy="1297126"/>
      </dsp:txXfrm>
    </dsp:sp>
    <dsp:sp modelId="{48B6C6A8-A878-4017-8A51-C11C36F91E2C}">
      <dsp:nvSpPr>
        <dsp:cNvPr id="0" name=""/>
        <dsp:cNvSpPr/>
      </dsp:nvSpPr>
      <dsp:spPr>
        <a:xfrm>
          <a:off x="5266928" y="2116830"/>
          <a:ext cx="693810" cy="39213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/>
        </a:p>
      </dsp:txBody>
      <dsp:txXfrm>
        <a:off x="5266928" y="2116830"/>
        <a:ext cx="693810" cy="392131"/>
      </dsp:txXfrm>
    </dsp:sp>
    <dsp:sp modelId="{30CB4F64-C860-47DC-8D90-B45F060729A1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100" kern="1200" dirty="0" smtClean="0"/>
            <a:t>Seconds</a:t>
          </a:r>
          <a:endParaRPr lang="en-CA" sz="4100" kern="1200" dirty="0"/>
        </a:p>
      </dsp:txBody>
      <dsp:txXfrm>
        <a:off x="6060489" y="1614418"/>
        <a:ext cx="2161877" cy="12971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8FBCB2-1CD1-47C3-83E5-A16C0B877E5B}">
      <dsp:nvSpPr>
        <dsp:cNvPr id="0" name=""/>
        <dsp:cNvSpPr/>
      </dsp:nvSpPr>
      <dsp:spPr>
        <a:xfrm>
          <a:off x="1190" y="1270297"/>
          <a:ext cx="2539007" cy="1523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400" kern="1200" dirty="0" smtClean="0"/>
            <a:t>Kilowatts</a:t>
          </a:r>
          <a:endParaRPr lang="en-CA" sz="4400" kern="1200" dirty="0"/>
        </a:p>
      </dsp:txBody>
      <dsp:txXfrm>
        <a:off x="1190" y="1270297"/>
        <a:ext cx="2539007" cy="1523404"/>
      </dsp:txXfrm>
    </dsp:sp>
    <dsp:sp modelId="{3E363E45-CF81-42A8-B16C-E3309578B5AA}">
      <dsp:nvSpPr>
        <dsp:cNvPr id="0" name=""/>
        <dsp:cNvSpPr/>
      </dsp:nvSpPr>
      <dsp:spPr>
        <a:xfrm>
          <a:off x="2646419" y="1815977"/>
          <a:ext cx="833628" cy="43204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kern="1200"/>
        </a:p>
      </dsp:txBody>
      <dsp:txXfrm>
        <a:off x="2646419" y="1815977"/>
        <a:ext cx="833628" cy="432044"/>
      </dsp:txXfrm>
    </dsp:sp>
    <dsp:sp modelId="{9BCDF9FF-49E5-4AAF-8888-D9D53A71418E}">
      <dsp:nvSpPr>
        <dsp:cNvPr id="0" name=""/>
        <dsp:cNvSpPr/>
      </dsp:nvSpPr>
      <dsp:spPr>
        <a:xfrm>
          <a:off x="3555801" y="1270297"/>
          <a:ext cx="2539007" cy="1523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400" kern="1200" dirty="0" smtClean="0"/>
            <a:t>Watts</a:t>
          </a:r>
          <a:endParaRPr lang="en-CA" sz="4400" kern="1200" dirty="0"/>
        </a:p>
      </dsp:txBody>
      <dsp:txXfrm>
        <a:off x="3555801" y="1270297"/>
        <a:ext cx="2539007" cy="15234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8FBCB2-1CD1-47C3-83E5-A16C0B877E5B}">
      <dsp:nvSpPr>
        <dsp:cNvPr id="0" name=""/>
        <dsp:cNvSpPr/>
      </dsp:nvSpPr>
      <dsp:spPr>
        <a:xfrm>
          <a:off x="1190" y="1270297"/>
          <a:ext cx="2539007" cy="1523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200" kern="1200" dirty="0" smtClean="0"/>
            <a:t>Kilojoules</a:t>
          </a:r>
          <a:endParaRPr lang="en-CA" sz="4200" kern="1200" dirty="0"/>
        </a:p>
      </dsp:txBody>
      <dsp:txXfrm>
        <a:off x="1190" y="1270297"/>
        <a:ext cx="2539007" cy="1523404"/>
      </dsp:txXfrm>
    </dsp:sp>
    <dsp:sp modelId="{3E363E45-CF81-42A8-B16C-E3309578B5AA}">
      <dsp:nvSpPr>
        <dsp:cNvPr id="0" name=""/>
        <dsp:cNvSpPr/>
      </dsp:nvSpPr>
      <dsp:spPr>
        <a:xfrm>
          <a:off x="2646419" y="1815977"/>
          <a:ext cx="833628" cy="43204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kern="1200"/>
        </a:p>
      </dsp:txBody>
      <dsp:txXfrm>
        <a:off x="2646419" y="1815977"/>
        <a:ext cx="833628" cy="432044"/>
      </dsp:txXfrm>
    </dsp:sp>
    <dsp:sp modelId="{9BCDF9FF-49E5-4AAF-8888-D9D53A71418E}">
      <dsp:nvSpPr>
        <dsp:cNvPr id="0" name=""/>
        <dsp:cNvSpPr/>
      </dsp:nvSpPr>
      <dsp:spPr>
        <a:xfrm>
          <a:off x="3555801" y="1270297"/>
          <a:ext cx="2539007" cy="1523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200" kern="1200" dirty="0" smtClean="0"/>
            <a:t>Joules</a:t>
          </a:r>
          <a:endParaRPr lang="en-CA" sz="4200" kern="1200" dirty="0"/>
        </a:p>
      </dsp:txBody>
      <dsp:txXfrm>
        <a:off x="3555801" y="1270297"/>
        <a:ext cx="2539007" cy="15234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8FBCB2-1CD1-47C3-83E5-A16C0B877E5B}">
      <dsp:nvSpPr>
        <dsp:cNvPr id="0" name=""/>
        <dsp:cNvSpPr/>
      </dsp:nvSpPr>
      <dsp:spPr>
        <a:xfrm>
          <a:off x="1190" y="1270297"/>
          <a:ext cx="2539007" cy="1523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000" kern="1200" dirty="0" smtClean="0"/>
            <a:t>Kilowatt hours</a:t>
          </a:r>
          <a:endParaRPr lang="en-CA" sz="4000" kern="1200" dirty="0"/>
        </a:p>
      </dsp:txBody>
      <dsp:txXfrm>
        <a:off x="1190" y="1270297"/>
        <a:ext cx="2539007" cy="1523404"/>
      </dsp:txXfrm>
    </dsp:sp>
    <dsp:sp modelId="{3E363E45-CF81-42A8-B16C-E3309578B5AA}">
      <dsp:nvSpPr>
        <dsp:cNvPr id="0" name=""/>
        <dsp:cNvSpPr/>
      </dsp:nvSpPr>
      <dsp:spPr>
        <a:xfrm>
          <a:off x="2646419" y="1815977"/>
          <a:ext cx="833628" cy="43204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kern="1200"/>
        </a:p>
      </dsp:txBody>
      <dsp:txXfrm>
        <a:off x="2646419" y="1815977"/>
        <a:ext cx="833628" cy="432044"/>
      </dsp:txXfrm>
    </dsp:sp>
    <dsp:sp modelId="{9BCDF9FF-49E5-4AAF-8888-D9D53A71418E}">
      <dsp:nvSpPr>
        <dsp:cNvPr id="0" name=""/>
        <dsp:cNvSpPr/>
      </dsp:nvSpPr>
      <dsp:spPr>
        <a:xfrm>
          <a:off x="3555801" y="1270297"/>
          <a:ext cx="2539007" cy="1523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000" kern="1200" dirty="0" smtClean="0"/>
            <a:t>Joules</a:t>
          </a:r>
          <a:endParaRPr lang="en-CA" sz="4000" kern="1200" dirty="0"/>
        </a:p>
      </dsp:txBody>
      <dsp:txXfrm>
        <a:off x="3555801" y="1270297"/>
        <a:ext cx="2539007" cy="1523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48740-770B-4CFF-93B7-62E46CCFFAC8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83494-BEE0-4513-80AA-099768314EB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2608-5CD9-47EF-ADB4-0FD267B53D75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5120-C6E6-4C43-9AB8-BB272CEC42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D9EEA-556B-4FE4-B44B-A598036CE554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5CBFD-1AA5-45E9-ADC2-49ADD25D16F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D1982-E9E1-4F58-8834-6FE005006642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FBA6-91D9-4862-9CBC-844A670C7F2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4185-B5A4-4875-8D22-B2028BAD60D0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3658-893F-4BFE-8D0F-E03F2A69CC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BF1C-DE7E-422B-BB85-E37371BD660B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1794-A5B0-449E-B333-F7E2F1AC719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156E0-7C9A-460E-A997-B27261A4B839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FE227-556F-4D1A-8F1E-A49C89DD99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19B1-68C2-4F64-BE99-4A09F614333B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F7EB3-CD03-432C-81B4-E46E38F7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D5023-B361-40AA-BD64-1D23B070C726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4E80-28D3-4347-9754-42057955AD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2333-0C18-456C-BAF5-548395BB1394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8A0A-ADA8-4401-917B-E5A6190168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74404-D2F1-4EFD-B2C7-744FD93C2D0D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B74A2-ACDC-4AB0-9A1F-7E86A1011F6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F83F83-9481-4DB7-B0DB-DEC6D21CC198}" type="datetimeFigureOut">
              <a:rPr lang="en-CA"/>
              <a:pPr>
                <a:defRPr/>
              </a:pPr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B5CE7E-866A-41E6-8192-B122F3D21DF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Electricity!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It’s electrifying! 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CA" smtClean="0">
                <a:solidFill>
                  <a:srgbClr val="7030A0"/>
                </a:solidFill>
              </a:rPr>
              <a:t>Friction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117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Plastic rod rubbed with wool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Plastic pulls some electrons from wool, so plastic becomes </a:t>
            </a:r>
            <a:r>
              <a:rPr lang="en-CA" b="1" dirty="0" smtClean="0"/>
              <a:t>negative</a:t>
            </a:r>
            <a:r>
              <a:rPr lang="en-CA" dirty="0" smtClean="0"/>
              <a:t> and wool become </a:t>
            </a:r>
            <a:r>
              <a:rPr lang="en-CA" b="1" dirty="0" smtClean="0"/>
              <a:t>positive</a:t>
            </a: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Glass rod rubbed with wool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Wool pulls some electrons from glass, so wool becomes </a:t>
            </a:r>
            <a:r>
              <a:rPr lang="en-CA" b="1" dirty="0" smtClean="0"/>
              <a:t>negative</a:t>
            </a:r>
            <a:r>
              <a:rPr lang="en-CA" dirty="0" smtClean="0"/>
              <a:t> and glass becomes </a:t>
            </a:r>
            <a:r>
              <a:rPr lang="en-CA" b="1" dirty="0" smtClean="0"/>
              <a:t>positive</a:t>
            </a: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Plastic rod rubbed with silk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Plastic pulls some electrons from silk, so plastic becomes </a:t>
            </a:r>
            <a:r>
              <a:rPr lang="en-CA" b="1" dirty="0" smtClean="0"/>
              <a:t>negative</a:t>
            </a:r>
            <a:r>
              <a:rPr lang="en-CA" dirty="0" smtClean="0"/>
              <a:t> and silk becomes </a:t>
            </a:r>
            <a:r>
              <a:rPr lang="en-CA" b="1" dirty="0" smtClean="0"/>
              <a:t>positive</a:t>
            </a: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Glass rod rubbed with silk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Silk pulls some electrons from glass, so silk becomes </a:t>
            </a:r>
            <a:r>
              <a:rPr lang="en-CA" b="1" dirty="0" smtClean="0"/>
              <a:t>negative</a:t>
            </a:r>
            <a:r>
              <a:rPr lang="en-CA" dirty="0" smtClean="0"/>
              <a:t> and glass becomes </a:t>
            </a:r>
            <a:r>
              <a:rPr lang="en-CA" b="1" dirty="0" smtClean="0"/>
              <a:t>positive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dirty="0" smtClean="0"/>
              <a:t>Key: what gets what charge depends on what has a higher tendency to give up electrons!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friction pictur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1714500"/>
            <a:ext cx="45005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>
                <a:solidFill>
                  <a:srgbClr val="7030A0"/>
                </a:solidFill>
              </a:rPr>
              <a:t>Friction</a:t>
            </a:r>
            <a:endParaRPr lang="en-CA" smtClean="0"/>
          </a:p>
        </p:txBody>
      </p:sp>
      <p:pic>
        <p:nvPicPr>
          <p:cNvPr id="23555" name="Content Placeholder 3" descr="friction joke pic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285875"/>
            <a:ext cx="3911600" cy="32861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Conduction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Physical touch </a:t>
            </a:r>
            <a:r>
              <a:rPr lang="en-CA" dirty="0" smtClean="0"/>
              <a:t>of one charged body with a neutral body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charges</a:t>
            </a:r>
            <a:r>
              <a:rPr lang="en-CA" dirty="0" smtClean="0"/>
              <a:t> from the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charged body flow </a:t>
            </a:r>
            <a:r>
              <a:rPr lang="en-CA" dirty="0" smtClean="0"/>
              <a:t>to the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neutral body</a:t>
            </a:r>
            <a:r>
              <a:rPr lang="en-CA" dirty="0" smtClean="0"/>
              <a:t>, thus sharing the charges between them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As a result,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get two bodies </a:t>
            </a:r>
            <a:r>
              <a:rPr lang="en-CA" dirty="0" smtClean="0"/>
              <a:t>with the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same charge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Conduction</a:t>
            </a:r>
            <a:endParaRPr lang="en-CA" dirty="0"/>
          </a:p>
        </p:txBody>
      </p:sp>
      <p:pic>
        <p:nvPicPr>
          <p:cNvPr id="25602" name="Content Placeholder 3" descr="conduc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428750"/>
            <a:ext cx="8375650" cy="40005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>
                <a:solidFill>
                  <a:srgbClr val="92D050"/>
                </a:solidFill>
              </a:rPr>
              <a:t>Induction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Charging a neutral body </a:t>
            </a:r>
            <a:r>
              <a:rPr lang="en-CA" b="1" u="sng" smtClean="0"/>
              <a:t>without physically touching it!</a:t>
            </a:r>
            <a:endParaRPr lang="en-CA" smtClean="0"/>
          </a:p>
          <a:p>
            <a:pPr lvl="1"/>
            <a:r>
              <a:rPr lang="en-CA" smtClean="0"/>
              <a:t>When you </a:t>
            </a:r>
            <a:r>
              <a:rPr lang="en-CA" smtClean="0">
                <a:solidFill>
                  <a:srgbClr val="92D050"/>
                </a:solidFill>
              </a:rPr>
              <a:t>bring a charged object towards a neutral object</a:t>
            </a:r>
            <a:r>
              <a:rPr lang="en-CA" smtClean="0"/>
              <a:t>, the </a:t>
            </a:r>
            <a:r>
              <a:rPr lang="en-CA" smtClean="0">
                <a:solidFill>
                  <a:srgbClr val="92D050"/>
                </a:solidFill>
              </a:rPr>
              <a:t>opposite charges </a:t>
            </a:r>
            <a:r>
              <a:rPr lang="en-CA" smtClean="0"/>
              <a:t>of your charged object will </a:t>
            </a:r>
            <a:r>
              <a:rPr lang="en-CA" smtClean="0">
                <a:solidFill>
                  <a:srgbClr val="92D050"/>
                </a:solidFill>
              </a:rPr>
              <a:t>begin to accumulate </a:t>
            </a:r>
            <a:r>
              <a:rPr lang="en-CA" smtClean="0"/>
              <a:t>(remember, opposite attract </a:t>
            </a:r>
            <a:r>
              <a:rPr lang="en-CA" smtClean="0">
                <a:sym typeface="Wingdings" pitchFamily="2" charset="2"/>
              </a:rPr>
              <a:t> )</a:t>
            </a:r>
          </a:p>
          <a:p>
            <a:pPr>
              <a:buFont typeface="Arial" charset="0"/>
              <a:buNone/>
            </a:pPr>
            <a:endParaRPr lang="en-CA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92D050"/>
                </a:solidFill>
              </a:rPr>
              <a:t>Induction</a:t>
            </a:r>
            <a:endParaRPr lang="en-CA" smtClean="0">
              <a:solidFill>
                <a:srgbClr val="92D050"/>
              </a:solidFill>
            </a:endParaRPr>
          </a:p>
        </p:txBody>
      </p:sp>
      <p:pic>
        <p:nvPicPr>
          <p:cNvPr id="27650" name="Content Placeholder 3" descr="induction pic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25" y="1428750"/>
            <a:ext cx="5143500" cy="44069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Attraction and Repulsion between charged bodies</a:t>
            </a:r>
            <a:endParaRPr lang="en-CA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Just like in magnetism, statically charged bodies have attractive and repulsive forces between each other</a:t>
            </a:r>
          </a:p>
          <a:p>
            <a:pPr lvl="1"/>
            <a:r>
              <a:rPr lang="en-US" smtClean="0"/>
              <a:t>Like charges </a:t>
            </a:r>
            <a:r>
              <a:rPr lang="en-US" b="1" smtClean="0">
                <a:solidFill>
                  <a:srgbClr val="FF0000"/>
                </a:solidFill>
              </a:rPr>
              <a:t>repel each other</a:t>
            </a:r>
            <a:endParaRPr lang="en-US" smtClean="0">
              <a:solidFill>
                <a:srgbClr val="FF0000"/>
              </a:solidFill>
            </a:endParaRPr>
          </a:p>
          <a:p>
            <a:pPr lvl="1"/>
            <a:r>
              <a:rPr lang="en-US" smtClean="0"/>
              <a:t>Opposite charges </a:t>
            </a:r>
            <a:r>
              <a:rPr lang="en-US" b="1" smtClean="0">
                <a:solidFill>
                  <a:srgbClr val="0070C0"/>
                </a:solidFill>
              </a:rPr>
              <a:t>attract each other</a:t>
            </a:r>
            <a:endParaRPr lang="en-CA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Attraction between two statically charged bodies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357438" y="3143250"/>
            <a:ext cx="1643062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4214813" y="3143250"/>
            <a:ext cx="1643062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700" name="TextBox 8"/>
          <p:cNvSpPr txBox="1">
            <a:spLocks noChangeArrowheads="1"/>
          </p:cNvSpPr>
          <p:nvPr/>
        </p:nvSpPr>
        <p:spPr bwMode="auto">
          <a:xfrm>
            <a:off x="2857500" y="3429000"/>
            <a:ext cx="1214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Calibri" pitchFamily="34" charset="0"/>
              </a:rPr>
              <a:t>+</a:t>
            </a:r>
            <a:endParaRPr lang="en-CA" sz="5400">
              <a:latin typeface="Calibri" pitchFamily="34" charset="0"/>
            </a:endParaRPr>
          </a:p>
        </p:txBody>
      </p:sp>
      <p:sp>
        <p:nvSpPr>
          <p:cNvPr id="29701" name="TextBox 9"/>
          <p:cNvSpPr txBox="1">
            <a:spLocks noChangeArrowheads="1"/>
          </p:cNvSpPr>
          <p:nvPr/>
        </p:nvSpPr>
        <p:spPr bwMode="auto">
          <a:xfrm>
            <a:off x="4714875" y="3357563"/>
            <a:ext cx="1214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Calibri" pitchFamily="34" charset="0"/>
              </a:rPr>
              <a:t>-</a:t>
            </a:r>
            <a:endParaRPr lang="en-CA" sz="5400">
              <a:latin typeface="Calibri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6200000" flipV="1">
            <a:off x="2286000" y="2286000"/>
            <a:ext cx="1143000" cy="571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857751" y="2214562"/>
            <a:ext cx="1143000" cy="714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Repulsion between two statically charged bodies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357438" y="2571750"/>
            <a:ext cx="1643062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5286375" y="2571750"/>
            <a:ext cx="1643063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2857500" y="2857500"/>
            <a:ext cx="1214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Calibri" pitchFamily="34" charset="0"/>
              </a:rPr>
              <a:t>+</a:t>
            </a:r>
            <a:endParaRPr lang="en-CA" sz="5400">
              <a:latin typeface="Calibri" pitchFamily="34" charset="0"/>
            </a:endParaRP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5857875" y="2857500"/>
            <a:ext cx="1214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Calibri" pitchFamily="34" charset="0"/>
              </a:rPr>
              <a:t>+</a:t>
            </a:r>
            <a:endParaRPr lang="en-CA" sz="5400">
              <a:latin typeface="Calibri" pitchFamily="34" charset="0"/>
            </a:endParaRPr>
          </a:p>
        </p:txBody>
      </p:sp>
      <p:cxnSp>
        <p:nvCxnSpPr>
          <p:cNvPr id="9" name="Straight Connector 8"/>
          <p:cNvCxnSpPr>
            <a:stCxn id="4" idx="0"/>
          </p:cNvCxnSpPr>
          <p:nvPr/>
        </p:nvCxnSpPr>
        <p:spPr>
          <a:xfrm rot="5400000" flipH="1" flipV="1">
            <a:off x="2982119" y="1767681"/>
            <a:ext cx="1000125" cy="608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0"/>
          </p:cNvCxnSpPr>
          <p:nvPr/>
        </p:nvCxnSpPr>
        <p:spPr>
          <a:xfrm rot="16200000" flipV="1">
            <a:off x="5304631" y="1767682"/>
            <a:ext cx="1000125" cy="608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Electricity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Def: electricity caused by the flow of electric charges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A.k.a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dynamic electricity is the electricity you get in wires! (Powering everything you can think of: cell phones, computers, etc.)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What‘s Electricity?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Def: it is the phenomena caused by positive and negative charges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There are two types of electricity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Static electricity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deals with the imbalance of electrical charges at rest</a:t>
            </a:r>
            <a:endParaRPr lang="en-CA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Dynamic electricity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deals with the motion of negative charges carried by electrons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Conductors vs. Insulators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Conductors: Substances that allow electricity to flow through them easily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These substances contain </a:t>
            </a:r>
            <a:r>
              <a:rPr lang="en-US" dirty="0" smtClean="0">
                <a:solidFill>
                  <a:srgbClr val="0070C0"/>
                </a:solidFill>
              </a:rPr>
              <a:t>free electrons </a:t>
            </a:r>
            <a:r>
              <a:rPr lang="en-US" dirty="0" smtClean="0"/>
              <a:t>(electrons that are </a:t>
            </a:r>
            <a:r>
              <a:rPr lang="en-US" b="1" dirty="0" smtClean="0">
                <a:solidFill>
                  <a:srgbClr val="0070C0"/>
                </a:solidFill>
              </a:rPr>
              <a:t>weakly attracted to nucleus</a:t>
            </a:r>
            <a:r>
              <a:rPr lang="en-US" dirty="0" smtClean="0"/>
              <a:t>) that move from atom to atom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Times New Roman"/>
              </a:rPr>
              <a:t>generating electricity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j-lt"/>
                <a:cs typeface="Times New Roman"/>
              </a:rPr>
              <a:t>Insulators: Substances that 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/>
              </a:rPr>
              <a:t>do not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Times New Roman"/>
              </a:rPr>
              <a:t> allow </a:t>
            </a:r>
            <a:r>
              <a:rPr lang="en-US" dirty="0" smtClean="0">
                <a:latin typeface="+mj-lt"/>
                <a:cs typeface="Times New Roman"/>
              </a:rPr>
              <a:t>electricity to flow through them easily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Conductors and Insulators</a:t>
            </a:r>
            <a:endParaRPr lang="en-CA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Substance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Conductor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Insulator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☺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Rubber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☺</a:t>
                      </a:r>
                      <a:endParaRPr lang="en-C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Copper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☺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Aluminum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☺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Porcelain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☺</a:t>
                      </a:r>
                      <a:endParaRPr lang="en-C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Glass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☺</a:t>
                      </a:r>
                      <a:endParaRPr lang="en-C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Wood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☺</a:t>
                      </a:r>
                      <a:endParaRPr lang="en-C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☺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Intensity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Def: The rate of the flow of electrons through a medium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number of electrons going by a particular point every second</a:t>
            </a:r>
          </a:p>
          <a:p>
            <a:pPr>
              <a:lnSpc>
                <a:spcPct val="90000"/>
              </a:lnSpc>
            </a:pPr>
            <a:r>
              <a:rPr lang="en-US" smtClean="0"/>
              <a:t>The flow of electric charge through a medium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solidFill>
                  <a:srgbClr val="403152"/>
                </a:solidFill>
              </a:rPr>
              <a:t>How fast the electrons are moving (Speed!)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Unit: </a:t>
            </a:r>
            <a:r>
              <a:rPr lang="en-US" smtClean="0">
                <a:solidFill>
                  <a:srgbClr val="403152"/>
                </a:solidFill>
              </a:rPr>
              <a:t>Amperes (A)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 circuit with a current intensity of 9A has electrons moving faster than a circuit with a current intensity of 4A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 factors affecting Conductance (current intensity)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72063"/>
          </a:xfrm>
        </p:spPr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Thickness (diameter of wire)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thicker the wire, the higher the conductance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Length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longer the wire, the lower the conductance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Type/what material wire is made from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Best in order of conductance: Silver, Copper, Aluminum, Bronze and Steel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Temperature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higher the temperature, the lower the conductance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Fat, short, silver and cold!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→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/>
              </a:rPr>
              <a:t>Best combo for conductance</a:t>
            </a:r>
            <a:endParaRPr lang="en-CA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Potential Difference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mtClean="0"/>
              <a:t>Def: The difference in electric potential energy per unit charge between two points</a:t>
            </a:r>
          </a:p>
          <a:p>
            <a:pPr lvl="1"/>
            <a:r>
              <a:rPr lang="en-US" smtClean="0"/>
              <a:t>It’s the work needed to move a charge (electron) from point A to point B in a circuit</a:t>
            </a:r>
          </a:p>
          <a:p>
            <a:r>
              <a:rPr lang="en-US" smtClean="0">
                <a:solidFill>
                  <a:srgbClr val="E46C0A"/>
                </a:solidFill>
              </a:rPr>
              <a:t>It’s the “energy” the electrons have</a:t>
            </a:r>
          </a:p>
          <a:p>
            <a:pPr lvl="1"/>
            <a:r>
              <a:rPr lang="en-US" smtClean="0">
                <a:solidFill>
                  <a:srgbClr val="E46C0A"/>
                </a:solidFill>
              </a:rPr>
              <a:t>The amount of energy transferred between two points in an electrical circuit</a:t>
            </a:r>
          </a:p>
          <a:p>
            <a:pPr lvl="1"/>
            <a:r>
              <a:rPr lang="en-US" smtClean="0"/>
              <a:t>Unit: </a:t>
            </a:r>
            <a:r>
              <a:rPr lang="en-US" smtClean="0">
                <a:solidFill>
                  <a:srgbClr val="E46C0A"/>
                </a:solidFill>
              </a:rPr>
              <a:t>Voltage (V)</a:t>
            </a:r>
          </a:p>
          <a:p>
            <a:pPr lvl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Resistance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The measure of opposition to the flow of electrons in a medium/circuit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77933C"/>
                </a:solidFill>
              </a:rPr>
              <a:t>How much something is slowing down the speed of electrons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77933C"/>
                </a:solidFill>
              </a:rPr>
              <a:t>Force that slows down the flow of current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Think of a hurdle race; the hurdles slow down the speed of the runners so that they aren’t running at their top speed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Unit: </a:t>
            </a:r>
            <a:r>
              <a:rPr lang="en-US" smtClean="0">
                <a:solidFill>
                  <a:srgbClr val="77933C"/>
                </a:solidFill>
              </a:rPr>
              <a:t>Ohms (</a:t>
            </a:r>
            <a:r>
              <a:rPr lang="el-GR" smtClean="0">
                <a:solidFill>
                  <a:srgbClr val="77933C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mtClean="0">
                <a:solidFill>
                  <a:srgbClr val="77933C"/>
                </a:solidFill>
                <a:cs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solidFill>
                  <a:srgbClr val="77933C"/>
                </a:solidFill>
                <a:cs typeface="Times New Roman" pitchFamily="18" charset="0"/>
              </a:rPr>
              <a:t>R= V/I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Is the exact opposite of conductance!</a:t>
            </a:r>
          </a:p>
          <a:p>
            <a:pPr lvl="1">
              <a:lnSpc>
                <a:spcPct val="90000"/>
              </a:lnSpc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Conductance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The ease at which an electric current passes through a medium/circuit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376092"/>
                </a:solidFill>
              </a:rPr>
              <a:t>High conductance means low resistance!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Unit: Siemens </a:t>
            </a:r>
            <a:r>
              <a:rPr lang="en-US" smtClean="0">
                <a:solidFill>
                  <a:schemeClr val="tx2"/>
                </a:solidFill>
              </a:rPr>
              <a:t>(S)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G=I/V</a:t>
            </a:r>
          </a:p>
          <a:p>
            <a:pPr>
              <a:lnSpc>
                <a:spcPct val="90000"/>
              </a:lnSpc>
            </a:pPr>
            <a:r>
              <a:rPr lang="en-US" smtClean="0"/>
              <a:t>Since Conductance is the opposite of resistance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R=1/G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You know one, you can easily solve for the other!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Ohm’s Law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smtClean="0"/>
              <a:t>A </a:t>
            </a:r>
            <a:r>
              <a:rPr lang="en-US" b="1" smtClean="0">
                <a:solidFill>
                  <a:srgbClr val="E46C0A"/>
                </a:solidFill>
              </a:rPr>
              <a:t>V</a:t>
            </a:r>
            <a:r>
              <a:rPr lang="en-US" smtClean="0">
                <a:solidFill>
                  <a:srgbClr val="E46C0A"/>
                </a:solidFill>
              </a:rPr>
              <a:t>ery</a:t>
            </a:r>
            <a:r>
              <a:rPr lang="en-US" smtClean="0"/>
              <a:t> </a:t>
            </a:r>
            <a:r>
              <a:rPr lang="en-US" b="1" smtClean="0">
                <a:solidFill>
                  <a:srgbClr val="604A7B"/>
                </a:solidFill>
              </a:rPr>
              <a:t>I</a:t>
            </a:r>
            <a:r>
              <a:rPr lang="en-US" smtClean="0">
                <a:solidFill>
                  <a:srgbClr val="604A7B"/>
                </a:solidFill>
              </a:rPr>
              <a:t>mportant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92D050"/>
                </a:solidFill>
              </a:rPr>
              <a:t>R</a:t>
            </a:r>
            <a:r>
              <a:rPr lang="en-US" smtClean="0">
                <a:solidFill>
                  <a:srgbClr val="92D050"/>
                </a:solidFill>
              </a:rPr>
              <a:t>ule</a:t>
            </a:r>
          </a:p>
          <a:p>
            <a:pPr algn="ctr">
              <a:buFont typeface="Arial" charset="0"/>
              <a:buNone/>
            </a:pPr>
            <a:r>
              <a:rPr lang="en-US" smtClean="0">
                <a:solidFill>
                  <a:srgbClr val="E46C0A"/>
                </a:solidFill>
              </a:rPr>
              <a:t>V</a:t>
            </a:r>
            <a:r>
              <a:rPr lang="en-US" smtClean="0"/>
              <a:t>=</a:t>
            </a:r>
            <a:r>
              <a:rPr lang="en-US" smtClean="0">
                <a:solidFill>
                  <a:srgbClr val="604A7B"/>
                </a:solidFill>
              </a:rPr>
              <a:t>I</a:t>
            </a:r>
            <a:r>
              <a:rPr lang="en-US" smtClean="0"/>
              <a:t> x </a:t>
            </a:r>
            <a:r>
              <a:rPr lang="en-US" smtClean="0">
                <a:solidFill>
                  <a:srgbClr val="92D050"/>
                </a:solidFill>
              </a:rPr>
              <a:t>R		R</a:t>
            </a:r>
            <a:r>
              <a:rPr lang="en-US" smtClean="0"/>
              <a:t>= </a:t>
            </a:r>
            <a:r>
              <a:rPr lang="en-US" smtClean="0">
                <a:solidFill>
                  <a:srgbClr val="E46C0A"/>
                </a:solidFill>
              </a:rPr>
              <a:t>V</a:t>
            </a:r>
            <a:r>
              <a:rPr lang="en-US" smtClean="0"/>
              <a:t>/</a:t>
            </a:r>
            <a:r>
              <a:rPr lang="en-US" smtClean="0">
                <a:solidFill>
                  <a:srgbClr val="E46C0A"/>
                </a:solidFill>
              </a:rPr>
              <a:t> </a:t>
            </a:r>
            <a:r>
              <a:rPr lang="en-US" smtClean="0">
                <a:solidFill>
                  <a:srgbClr val="604A7B"/>
                </a:solidFill>
              </a:rPr>
              <a:t>I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Where </a:t>
            </a:r>
            <a:r>
              <a:rPr lang="en-US" smtClean="0">
                <a:solidFill>
                  <a:srgbClr val="E46C0A"/>
                </a:solidFill>
              </a:rPr>
              <a:t>V</a:t>
            </a:r>
            <a:r>
              <a:rPr lang="en-US" smtClean="0"/>
              <a:t>= potential difference (in V)</a:t>
            </a:r>
          </a:p>
          <a:p>
            <a:pPr>
              <a:buFont typeface="Arial" charset="0"/>
              <a:buNone/>
            </a:pPr>
            <a:r>
              <a:rPr lang="en-US" smtClean="0"/>
              <a:t>		    </a:t>
            </a:r>
            <a:r>
              <a:rPr lang="en-US" smtClean="0">
                <a:solidFill>
                  <a:srgbClr val="604A7B"/>
                </a:solidFill>
              </a:rPr>
              <a:t>I</a:t>
            </a:r>
            <a:r>
              <a:rPr lang="en-US" smtClean="0"/>
              <a:t>= current intensity (in A)</a:t>
            </a:r>
          </a:p>
          <a:p>
            <a:pPr>
              <a:buFont typeface="Arial" charset="0"/>
              <a:buNone/>
            </a:pPr>
            <a:r>
              <a:rPr lang="en-US" smtClean="0"/>
              <a:t>		   </a:t>
            </a:r>
            <a:r>
              <a:rPr lang="en-US" smtClean="0">
                <a:solidFill>
                  <a:srgbClr val="92D050"/>
                </a:solidFill>
              </a:rPr>
              <a:t>R</a:t>
            </a:r>
            <a:r>
              <a:rPr lang="en-US" smtClean="0"/>
              <a:t>= resistance (in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CA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charset="0"/>
              <a:buNone/>
            </a:pPr>
            <a:endParaRPr lang="en-CA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smtClean="0"/>
              <a:t>For a given </a:t>
            </a:r>
            <a:r>
              <a:rPr lang="en-US" b="1" smtClean="0">
                <a:solidFill>
                  <a:srgbClr val="92D050"/>
                </a:solidFill>
              </a:rPr>
              <a:t>r</a:t>
            </a:r>
            <a:r>
              <a:rPr lang="en-US" smtClean="0">
                <a:solidFill>
                  <a:srgbClr val="92D050"/>
                </a:solidFill>
              </a:rPr>
              <a:t>esistance</a:t>
            </a:r>
            <a:r>
              <a:rPr lang="en-CA" smtClean="0"/>
              <a:t>, the </a:t>
            </a:r>
            <a:r>
              <a:rPr lang="en-US" smtClean="0">
                <a:solidFill>
                  <a:srgbClr val="E46C0A"/>
                </a:solidFill>
              </a:rPr>
              <a:t>potential difference </a:t>
            </a:r>
            <a:r>
              <a:rPr lang="en-CA" smtClean="0"/>
              <a:t>is </a:t>
            </a:r>
            <a:r>
              <a:rPr lang="en-CA" b="1" smtClean="0"/>
              <a:t>proportional </a:t>
            </a:r>
            <a:r>
              <a:rPr lang="en-CA" smtClean="0"/>
              <a:t> to </a:t>
            </a:r>
            <a:r>
              <a:rPr lang="en-US" smtClean="0">
                <a:solidFill>
                  <a:srgbClr val="604A7B"/>
                </a:solidFill>
              </a:rPr>
              <a:t>current intensity!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Ohm’s Law triangle</a:t>
            </a:r>
          </a:p>
        </p:txBody>
      </p:sp>
      <p:pic>
        <p:nvPicPr>
          <p:cNvPr id="40962" name="Content Placeholder 3" descr="ohm's law triang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0650" y="1916113"/>
            <a:ext cx="9023350" cy="3500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Conductance Triangle</a:t>
            </a:r>
          </a:p>
        </p:txBody>
      </p:sp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12875"/>
            <a:ext cx="48958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284663" y="2133600"/>
            <a:ext cx="4032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Remember! Conductance is equal to G= 1/V! It is the inverse of resistance, so the </a:t>
            </a:r>
            <a:r>
              <a:rPr lang="en-US" sz="2400" b="1">
                <a:latin typeface="Calibri" pitchFamily="34" charset="0"/>
              </a:rPr>
              <a:t>position of I and V on the triangle are swapped! V is on the bottom and I is on the top!!!!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CA" sz="3600" smtClean="0"/>
              <a:t>Before we discuss Static and Dynamic…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0403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600" dirty="0" smtClean="0"/>
              <a:t>Atom Review!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sz="3200" dirty="0" smtClean="0"/>
              <a:t>The atom is composed of three fundamental particles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2800" dirty="0" smtClean="0">
                <a:solidFill>
                  <a:srgbClr val="FF3300"/>
                </a:solidFill>
              </a:rPr>
              <a:t>Protons</a:t>
            </a:r>
            <a:r>
              <a:rPr lang="en-CA" sz="2800" dirty="0" smtClean="0"/>
              <a:t> which carry a </a:t>
            </a:r>
            <a:r>
              <a:rPr lang="en-CA" sz="2800" dirty="0" smtClean="0">
                <a:solidFill>
                  <a:srgbClr val="FF3300"/>
                </a:solidFill>
              </a:rPr>
              <a:t>positive charge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2800" dirty="0" smtClean="0">
                <a:solidFill>
                  <a:schemeClr val="tx2"/>
                </a:solidFill>
              </a:rPr>
              <a:t>Electrons</a:t>
            </a:r>
            <a:r>
              <a:rPr lang="en-CA" sz="2800" dirty="0" smtClean="0"/>
              <a:t> which carry a </a:t>
            </a:r>
            <a:r>
              <a:rPr lang="en-CA" sz="2800" dirty="0" smtClean="0">
                <a:solidFill>
                  <a:schemeClr val="tx2"/>
                </a:solidFill>
              </a:rPr>
              <a:t>negative charge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2800" dirty="0" smtClean="0">
                <a:solidFill>
                  <a:srgbClr val="92D050"/>
                </a:solidFill>
              </a:rPr>
              <a:t>Neutrons</a:t>
            </a:r>
            <a:r>
              <a:rPr lang="en-CA" sz="2800" dirty="0" smtClean="0"/>
              <a:t> which carry </a:t>
            </a:r>
            <a:r>
              <a:rPr lang="en-CA" sz="2800" dirty="0" smtClean="0">
                <a:solidFill>
                  <a:srgbClr val="92D050"/>
                </a:solidFill>
              </a:rPr>
              <a:t>no charge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sz="3200" dirty="0" smtClean="0"/>
              <a:t>In electricity, we care about protons and electrons due to their charges!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sz="3200" dirty="0" smtClean="0"/>
              <a:t>It’s the electrons that can leave the atom! (this is important!)</a:t>
            </a:r>
            <a:endParaRPr lang="en-CA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Recall on how to read a the triangles</a:t>
            </a:r>
            <a:endParaRPr lang="en-CA" dirty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You cover the letter that you are trying to solve</a:t>
            </a:r>
          </a:p>
          <a:p>
            <a:r>
              <a:rPr lang="en-CA" smtClean="0"/>
              <a:t>The position of where the remaining letters is the equation</a:t>
            </a:r>
          </a:p>
          <a:p>
            <a:pPr lvl="1"/>
            <a:r>
              <a:rPr lang="en-CA" smtClean="0"/>
              <a:t>If you are solving for potential difference, you cover the V. I and R are both on the same level, so you multiply them</a:t>
            </a:r>
          </a:p>
          <a:p>
            <a:pPr lvl="1"/>
            <a:r>
              <a:rPr lang="en-CA" smtClean="0"/>
              <a:t>If you are solving for resistance, you cover the R. V is on top of I, so you divide V by 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3" y="188913"/>
            <a:ext cx="7381875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42988" y="4365625"/>
            <a:ext cx="4176712" cy="817563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Convert mA to A (Divide by 1000)</a:t>
            </a:r>
          </a:p>
          <a:p>
            <a:pPr>
              <a:spcBef>
                <a:spcPct val="50000"/>
              </a:spcBef>
            </a:pPr>
            <a:r>
              <a:rPr lang="en-US"/>
              <a:t>50mA/1000 = 0.05A</a:t>
            </a:r>
          </a:p>
        </p:txBody>
      </p:sp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3" cstate="print"/>
          <a:srcRect t="18840" b="10767"/>
          <a:stretch>
            <a:fillRect/>
          </a:stretch>
        </p:blipFill>
        <p:spPr bwMode="auto">
          <a:xfrm>
            <a:off x="2771775" y="1916113"/>
            <a:ext cx="42386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4" cstate="print"/>
          <a:srcRect t="69896" b="2991"/>
          <a:stretch>
            <a:fillRect/>
          </a:stretch>
        </p:blipFill>
        <p:spPr bwMode="auto">
          <a:xfrm>
            <a:off x="3419475" y="5229225"/>
            <a:ext cx="46196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0"/>
            <a:ext cx="8126412" cy="604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3" cstate="print"/>
          <a:srcRect t="21541" b="14308"/>
          <a:stretch>
            <a:fillRect/>
          </a:stretch>
        </p:blipFill>
        <p:spPr bwMode="auto">
          <a:xfrm>
            <a:off x="2771775" y="2708275"/>
            <a:ext cx="4505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4" cstate="print"/>
          <a:srcRect t="59856"/>
          <a:stretch>
            <a:fillRect/>
          </a:stretch>
        </p:blipFill>
        <p:spPr bwMode="auto">
          <a:xfrm>
            <a:off x="2916238" y="4868863"/>
            <a:ext cx="39338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135937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2636838"/>
            <a:ext cx="5100637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4" cstate="print"/>
          <a:srcRect t="59604"/>
          <a:stretch>
            <a:fillRect/>
          </a:stretch>
        </p:blipFill>
        <p:spPr bwMode="auto">
          <a:xfrm>
            <a:off x="2700338" y="4868863"/>
            <a:ext cx="42767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 cstate="print"/>
          <a:srcRect t="14113"/>
          <a:stretch>
            <a:fillRect/>
          </a:stretch>
        </p:blipFill>
        <p:spPr bwMode="auto">
          <a:xfrm>
            <a:off x="827088" y="0"/>
            <a:ext cx="7561262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9428" name="Group 36"/>
          <p:cNvGraphicFramePr>
            <a:graphicFrameLocks noGrp="1"/>
          </p:cNvGraphicFramePr>
          <p:nvPr/>
        </p:nvGraphicFramePr>
        <p:xfrm>
          <a:off x="827088" y="2133600"/>
          <a:ext cx="7129462" cy="1155383"/>
        </p:xfrm>
        <a:graphic>
          <a:graphicData uri="http://schemas.openxmlformats.org/drawingml/2006/table">
            <a:tbl>
              <a:tblPr/>
              <a:tblGrid>
                <a:gridCol w="1425575"/>
                <a:gridCol w="1427162"/>
                <a:gridCol w="1423988"/>
                <a:gridCol w="1427162"/>
                <a:gridCol w="14255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Current (I)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Potential Difference (V)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9429" name="Picture 37"/>
          <p:cNvPicPr>
            <a:picLocks noChangeAspect="1" noChangeArrowheads="1"/>
          </p:cNvPicPr>
          <p:nvPr/>
        </p:nvPicPr>
        <p:blipFill>
          <a:blip r:embed="rId3" cstate="print"/>
          <a:srcRect r="47163" b="38605"/>
          <a:stretch>
            <a:fillRect/>
          </a:stretch>
        </p:blipFill>
        <p:spPr bwMode="auto">
          <a:xfrm>
            <a:off x="6948488" y="3357563"/>
            <a:ext cx="16557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430" name="Picture 38"/>
          <p:cNvPicPr>
            <a:picLocks noChangeAspect="1" noChangeArrowheads="1"/>
          </p:cNvPicPr>
          <p:nvPr/>
        </p:nvPicPr>
        <p:blipFill>
          <a:blip r:embed="rId4" cstate="print"/>
          <a:srcRect r="33385" b="41881"/>
          <a:stretch>
            <a:fillRect/>
          </a:stretch>
        </p:blipFill>
        <p:spPr bwMode="auto">
          <a:xfrm>
            <a:off x="6804025" y="4797425"/>
            <a:ext cx="20875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" name="Chart 25"/>
          <p:cNvGraphicFramePr/>
          <p:nvPr/>
        </p:nvGraphicFramePr>
        <p:xfrm>
          <a:off x="827584" y="3429000"/>
          <a:ext cx="576064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 cstate="print"/>
          <a:srcRect t="11021"/>
          <a:stretch>
            <a:fillRect/>
          </a:stretch>
        </p:blipFill>
        <p:spPr bwMode="auto">
          <a:xfrm>
            <a:off x="250825" y="188913"/>
            <a:ext cx="8424863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0421" name="Group 5"/>
          <p:cNvGraphicFramePr>
            <a:graphicFrameLocks noGrp="1"/>
          </p:cNvGraphicFramePr>
          <p:nvPr/>
        </p:nvGraphicFramePr>
        <p:xfrm>
          <a:off x="684213" y="2276475"/>
          <a:ext cx="7129462" cy="1155383"/>
        </p:xfrm>
        <a:graphic>
          <a:graphicData uri="http://schemas.openxmlformats.org/drawingml/2006/table">
            <a:tbl>
              <a:tblPr/>
              <a:tblGrid>
                <a:gridCol w="1425575"/>
                <a:gridCol w="1427162"/>
                <a:gridCol w="1423988"/>
                <a:gridCol w="1427162"/>
                <a:gridCol w="14255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Current (I)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Potential Difference (V)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0441" name="Picture 25"/>
          <p:cNvPicPr>
            <a:picLocks noChangeAspect="1" noChangeArrowheads="1"/>
          </p:cNvPicPr>
          <p:nvPr/>
        </p:nvPicPr>
        <p:blipFill>
          <a:blip r:embed="rId3" cstate="print"/>
          <a:srcRect r="44833" b="38605"/>
          <a:stretch>
            <a:fillRect/>
          </a:stretch>
        </p:blipFill>
        <p:spPr bwMode="auto">
          <a:xfrm>
            <a:off x="7235825" y="3500438"/>
            <a:ext cx="17287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42" name="Picture 26"/>
          <p:cNvPicPr>
            <a:picLocks noChangeAspect="1" noChangeArrowheads="1"/>
          </p:cNvPicPr>
          <p:nvPr/>
        </p:nvPicPr>
        <p:blipFill>
          <a:blip r:embed="rId4" cstate="print"/>
          <a:srcRect t="12892" r="24214" b="45085"/>
          <a:stretch>
            <a:fillRect/>
          </a:stretch>
        </p:blipFill>
        <p:spPr bwMode="auto">
          <a:xfrm>
            <a:off x="6769100" y="5013325"/>
            <a:ext cx="23749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5" name="Chart 24"/>
          <p:cNvGraphicFramePr/>
          <p:nvPr/>
        </p:nvGraphicFramePr>
        <p:xfrm>
          <a:off x="467544" y="3501008"/>
          <a:ext cx="619268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US" smtClean="0"/>
              <a:t>Circuit Diagrams</a:t>
            </a:r>
            <a:endParaRPr lang="en-CA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electric circuit is a path for the flow of electricity</a:t>
            </a:r>
          </a:p>
          <a:p>
            <a:r>
              <a:rPr lang="en-US" smtClean="0"/>
              <a:t>Made up of</a:t>
            </a:r>
          </a:p>
          <a:p>
            <a:pPr lvl="1"/>
            <a:r>
              <a:rPr lang="en-US" smtClean="0"/>
              <a:t>Power supply: provide </a:t>
            </a:r>
            <a:r>
              <a:rPr lang="en-US" smtClean="0">
                <a:solidFill>
                  <a:srgbClr val="604A7B"/>
                </a:solidFill>
              </a:rPr>
              <a:t>electric current (I)</a:t>
            </a:r>
            <a:endParaRPr lang="en-US" smtClean="0"/>
          </a:p>
          <a:p>
            <a:pPr lvl="1"/>
            <a:r>
              <a:rPr lang="en-US" smtClean="0"/>
              <a:t>Connecting wires</a:t>
            </a:r>
          </a:p>
          <a:p>
            <a:pPr lvl="1"/>
            <a:r>
              <a:rPr lang="en-US" smtClean="0"/>
              <a:t>Elements: provides </a:t>
            </a:r>
            <a:r>
              <a:rPr lang="en-US" b="1" smtClean="0">
                <a:solidFill>
                  <a:srgbClr val="92D050"/>
                </a:solidFill>
              </a:rPr>
              <a:t>r</a:t>
            </a:r>
            <a:r>
              <a:rPr lang="en-US" smtClean="0">
                <a:solidFill>
                  <a:srgbClr val="92D050"/>
                </a:solidFill>
              </a:rPr>
              <a:t>esistance</a:t>
            </a:r>
          </a:p>
          <a:p>
            <a:pPr lvl="1"/>
            <a:r>
              <a:rPr lang="en-US" smtClean="0"/>
              <a:t>Fuses/breakers: provides protection</a:t>
            </a:r>
          </a:p>
          <a:p>
            <a:pPr lvl="1"/>
            <a:r>
              <a:rPr lang="en-US" smtClean="0"/>
              <a:t>Switches: provides control (to turn on/off system)</a:t>
            </a:r>
          </a:p>
          <a:p>
            <a:pPr lvl="1"/>
            <a:r>
              <a:rPr lang="en-US" smtClean="0"/>
              <a:t>Instruments using and/or measuring electricity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4" descr="circuit_symbols.gif"/>
          <p:cNvPicPr>
            <a:picLocks noChangeAspect="1" noChangeArrowheads="1"/>
          </p:cNvPicPr>
          <p:nvPr/>
        </p:nvPicPr>
        <p:blipFill>
          <a:blip r:embed="rId2" cstate="print"/>
          <a:srcRect l="36240" t="29649" r="33720" b="36926"/>
          <a:stretch>
            <a:fillRect/>
          </a:stretch>
        </p:blipFill>
        <p:spPr bwMode="auto">
          <a:xfrm>
            <a:off x="539552" y="1844824"/>
            <a:ext cx="2754313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Circuit Diagram symbols</a:t>
            </a:r>
            <a:endParaRPr lang="en-CA" smtClean="0"/>
          </a:p>
        </p:txBody>
      </p:sp>
      <p:pic>
        <p:nvPicPr>
          <p:cNvPr id="44035" name="Picture 3" descr="circuit images 2.png"/>
          <p:cNvPicPr>
            <a:picLocks noChangeAspect="1" noChangeArrowheads="1"/>
          </p:cNvPicPr>
          <p:nvPr/>
        </p:nvPicPr>
        <p:blipFill>
          <a:blip r:embed="rId3" cstate="print"/>
          <a:srcRect t="46922" r="60249" b="41537"/>
          <a:stretch>
            <a:fillRect/>
          </a:stretch>
        </p:blipFill>
        <p:spPr bwMode="auto">
          <a:xfrm>
            <a:off x="467544" y="1196752"/>
            <a:ext cx="27733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5" descr="circuit_symbols.gif"/>
          <p:cNvPicPr>
            <a:picLocks noChangeAspect="1" noChangeArrowheads="1"/>
          </p:cNvPicPr>
          <p:nvPr/>
        </p:nvPicPr>
        <p:blipFill>
          <a:blip r:embed="rId2" cstate="print"/>
          <a:srcRect l="66084" t="34232" b="36388"/>
          <a:stretch>
            <a:fillRect/>
          </a:stretch>
        </p:blipFill>
        <p:spPr bwMode="auto">
          <a:xfrm>
            <a:off x="467544" y="3717032"/>
            <a:ext cx="28797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6" descr="circuit symbols 4.gif"/>
          <p:cNvPicPr>
            <a:picLocks noChangeAspect="1" noChangeArrowheads="1"/>
          </p:cNvPicPr>
          <p:nvPr/>
        </p:nvPicPr>
        <p:blipFill>
          <a:blip r:embed="rId4" cstate="print"/>
          <a:srcRect r="28859" b="76259"/>
          <a:stretch>
            <a:fillRect/>
          </a:stretch>
        </p:blipFill>
        <p:spPr bwMode="auto">
          <a:xfrm>
            <a:off x="3708400" y="1412875"/>
            <a:ext cx="42481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7" descr="circuit symbols 4.gif"/>
          <p:cNvPicPr>
            <a:picLocks noChangeAspect="1" noChangeArrowheads="1"/>
          </p:cNvPicPr>
          <p:nvPr/>
        </p:nvPicPr>
        <p:blipFill>
          <a:blip r:embed="rId4" cstate="print"/>
          <a:srcRect t="21942" r="67114" b="53957"/>
          <a:stretch>
            <a:fillRect/>
          </a:stretch>
        </p:blipFill>
        <p:spPr bwMode="auto">
          <a:xfrm>
            <a:off x="4140200" y="2781300"/>
            <a:ext cx="30241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TextBox 8"/>
          <p:cNvSpPr txBox="1">
            <a:spLocks noChangeArrowheads="1"/>
          </p:cNvSpPr>
          <p:nvPr/>
        </p:nvSpPr>
        <p:spPr bwMode="auto">
          <a:xfrm>
            <a:off x="4932363" y="4076700"/>
            <a:ext cx="1727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alibri" pitchFamily="34" charset="0"/>
              </a:rPr>
              <a:t>Power Supply</a:t>
            </a:r>
            <a:endParaRPr lang="en-US" b="1">
              <a:latin typeface="Calibri" pitchFamily="34" charset="0"/>
            </a:endParaRPr>
          </a:p>
        </p:txBody>
      </p:sp>
      <p:pic>
        <p:nvPicPr>
          <p:cNvPr id="44040" name="Picture 9" descr="circuit images 3.png"/>
          <p:cNvPicPr>
            <a:picLocks noChangeAspect="1" noChangeArrowheads="1"/>
          </p:cNvPicPr>
          <p:nvPr/>
        </p:nvPicPr>
        <p:blipFill>
          <a:blip r:embed="rId5" cstate="print"/>
          <a:srcRect l="57845" t="31891" b="46925"/>
          <a:stretch>
            <a:fillRect/>
          </a:stretch>
        </p:blipFill>
        <p:spPr bwMode="auto">
          <a:xfrm>
            <a:off x="5148064" y="4581128"/>
            <a:ext cx="29527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3" descr="simple series circuit.gif"/>
          <p:cNvPicPr>
            <a:picLocks noChangeAspect="1"/>
          </p:cNvPicPr>
          <p:nvPr/>
        </p:nvPicPr>
        <p:blipFill>
          <a:blip r:embed="rId6" cstate="print"/>
          <a:srcRect l="40256" t="10447" r="36370" b="73129"/>
          <a:stretch>
            <a:fillRect/>
          </a:stretch>
        </p:blipFill>
        <p:spPr bwMode="auto">
          <a:xfrm>
            <a:off x="4283968" y="4941168"/>
            <a:ext cx="12961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8053-fuse-symbol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15616" y="5301208"/>
            <a:ext cx="1415018" cy="6562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87624" y="580526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/>
              <a:t>Fuse</a:t>
            </a:r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Series Circuit</a:t>
            </a:r>
            <a:endParaRPr lang="en-US" smtClean="0"/>
          </a:p>
        </p:txBody>
      </p:sp>
      <p:pic>
        <p:nvPicPr>
          <p:cNvPr id="45058" name="Content Placeholder 3" descr="simple series circui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196975"/>
            <a:ext cx="5545137" cy="4822825"/>
          </a:xfrm>
        </p:spPr>
      </p:pic>
      <p:sp>
        <p:nvSpPr>
          <p:cNvPr id="5" name="Rectangle 4"/>
          <p:cNvSpPr/>
          <p:nvPr/>
        </p:nvSpPr>
        <p:spPr>
          <a:xfrm>
            <a:off x="3924300" y="3357563"/>
            <a:ext cx="12239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Parallel Circuit</a:t>
            </a:r>
            <a:endParaRPr lang="en-US" smtClean="0"/>
          </a:p>
        </p:txBody>
      </p:sp>
      <p:pic>
        <p:nvPicPr>
          <p:cNvPr id="46082" name="Content Placeholder 3" descr="simple parallel circui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196975"/>
            <a:ext cx="6119812" cy="4862513"/>
          </a:xfrm>
        </p:spPr>
      </p:pic>
      <p:sp>
        <p:nvSpPr>
          <p:cNvPr id="5" name="Rectangle 4"/>
          <p:cNvSpPr/>
          <p:nvPr/>
        </p:nvSpPr>
        <p:spPr>
          <a:xfrm>
            <a:off x="2411413" y="2565400"/>
            <a:ext cx="1223962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Charges, charges, charges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A </a:t>
            </a:r>
            <a:r>
              <a:rPr lang="en-CA" b="1" dirty="0" smtClean="0">
                <a:solidFill>
                  <a:srgbClr val="FF3300"/>
                </a:solidFill>
              </a:rPr>
              <a:t>positively charged body</a:t>
            </a:r>
            <a:r>
              <a:rPr lang="en-CA" dirty="0" smtClean="0">
                <a:solidFill>
                  <a:srgbClr val="FF3300"/>
                </a:solidFill>
              </a:rPr>
              <a:t> </a:t>
            </a:r>
            <a:r>
              <a:rPr lang="en-CA" dirty="0" smtClean="0"/>
              <a:t>is something that has </a:t>
            </a:r>
            <a:r>
              <a:rPr lang="en-CA" dirty="0" smtClean="0">
                <a:solidFill>
                  <a:srgbClr val="FF3300"/>
                </a:solidFill>
              </a:rPr>
              <a:t>fewer electrons </a:t>
            </a:r>
            <a:r>
              <a:rPr lang="en-CA" dirty="0" smtClean="0"/>
              <a:t>than protons, so it has an overall </a:t>
            </a:r>
            <a:r>
              <a:rPr lang="en-CA" b="1" dirty="0" smtClean="0">
                <a:solidFill>
                  <a:srgbClr val="FF3300"/>
                </a:solidFill>
              </a:rPr>
              <a:t>positive</a:t>
            </a:r>
            <a:r>
              <a:rPr lang="en-CA" dirty="0" smtClean="0">
                <a:solidFill>
                  <a:srgbClr val="FF3300"/>
                </a:solidFill>
              </a:rPr>
              <a:t> net charge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A </a:t>
            </a:r>
            <a:r>
              <a:rPr lang="en-CA" b="1" dirty="0" smtClean="0">
                <a:solidFill>
                  <a:schemeClr val="tx2"/>
                </a:solidFill>
              </a:rPr>
              <a:t>negatively charged body</a:t>
            </a:r>
            <a:r>
              <a:rPr lang="en-CA" dirty="0" smtClean="0">
                <a:solidFill>
                  <a:schemeClr val="tx2"/>
                </a:solidFill>
              </a:rPr>
              <a:t> </a:t>
            </a:r>
            <a:r>
              <a:rPr lang="en-CA" dirty="0" smtClean="0"/>
              <a:t>is something that has </a:t>
            </a:r>
            <a:r>
              <a:rPr lang="en-CA" dirty="0" smtClean="0">
                <a:solidFill>
                  <a:schemeClr val="tx2"/>
                </a:solidFill>
              </a:rPr>
              <a:t>more electrons </a:t>
            </a:r>
            <a:r>
              <a:rPr lang="en-CA" dirty="0" smtClean="0"/>
              <a:t>than protons, so it has an overall </a:t>
            </a:r>
            <a:r>
              <a:rPr lang="en-CA" b="1" dirty="0" smtClean="0">
                <a:solidFill>
                  <a:schemeClr val="tx2"/>
                </a:solidFill>
              </a:rPr>
              <a:t>negative </a:t>
            </a:r>
            <a:r>
              <a:rPr lang="en-CA" dirty="0" smtClean="0">
                <a:solidFill>
                  <a:schemeClr val="tx2"/>
                </a:solidFill>
              </a:rPr>
              <a:t> net charge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A proton and electron has a elementary charge of </a:t>
            </a:r>
            <a:r>
              <a:rPr lang="en-CA" dirty="0"/>
              <a:t>1.602 x 10</a:t>
            </a:r>
            <a:r>
              <a:rPr lang="en-CA" baseline="30000" dirty="0"/>
              <a:t>-19 </a:t>
            </a:r>
            <a:r>
              <a:rPr lang="en-CA" dirty="0"/>
              <a:t>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A proton would be +</a:t>
            </a:r>
            <a:r>
              <a:rPr lang="en-CA" dirty="0"/>
              <a:t> 1.602 x 10</a:t>
            </a:r>
            <a:r>
              <a:rPr lang="en-CA" baseline="30000" dirty="0"/>
              <a:t>-19 </a:t>
            </a:r>
            <a:r>
              <a:rPr lang="en-CA" dirty="0"/>
              <a:t>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An electron would be -</a:t>
            </a:r>
            <a:r>
              <a:rPr lang="en-CA" dirty="0"/>
              <a:t> 1.602 x 10</a:t>
            </a:r>
            <a:r>
              <a:rPr lang="en-CA" baseline="30000" dirty="0"/>
              <a:t>-19 </a:t>
            </a:r>
            <a:r>
              <a:rPr lang="en-CA" dirty="0"/>
              <a:t>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Series vs Parallel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Series</a:t>
            </a:r>
          </a:p>
          <a:p>
            <a:r>
              <a:rPr lang="en-US" smtClean="0"/>
              <a:t>Components are connected </a:t>
            </a:r>
            <a:r>
              <a:rPr lang="en-US" b="1" smtClean="0"/>
              <a:t>end to end</a:t>
            </a:r>
            <a:endParaRPr lang="en-US" smtClean="0"/>
          </a:p>
          <a:p>
            <a:r>
              <a:rPr lang="en-US" smtClean="0"/>
              <a:t>Currents flows in </a:t>
            </a:r>
            <a:r>
              <a:rPr lang="en-US" b="1" smtClean="0"/>
              <a:t>only one path</a:t>
            </a:r>
          </a:p>
          <a:p>
            <a:r>
              <a:rPr lang="en-US" smtClean="0"/>
              <a:t>One defective component stops the charges from flowing</a:t>
            </a:r>
          </a:p>
          <a:p>
            <a:r>
              <a:rPr lang="en-US" b="1" smtClean="0">
                <a:solidFill>
                  <a:srgbClr val="92D050"/>
                </a:solidFill>
              </a:rPr>
              <a:t>More resistance</a:t>
            </a:r>
            <a:r>
              <a:rPr lang="en-US" smtClean="0">
                <a:solidFill>
                  <a:srgbClr val="92D050"/>
                </a:solidFill>
              </a:rPr>
              <a:t> = </a:t>
            </a:r>
            <a:r>
              <a:rPr lang="en-US" b="1" smtClean="0">
                <a:solidFill>
                  <a:srgbClr val="604A7B"/>
                </a:solidFill>
              </a:rPr>
              <a:t>less current = </a:t>
            </a:r>
            <a:r>
              <a:rPr lang="en-US" b="1" smtClean="0">
                <a:solidFill>
                  <a:schemeClr val="accent1"/>
                </a:solidFill>
              </a:rPr>
              <a:t>less power =</a:t>
            </a:r>
            <a:r>
              <a:rPr lang="en-US" b="1" smtClean="0">
                <a:solidFill>
                  <a:srgbClr val="B3B70F"/>
                </a:solidFill>
              </a:rPr>
              <a:t> less energy</a:t>
            </a:r>
            <a:endParaRPr lang="en-US" b="1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Series vs Parallel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smtClean="0"/>
              <a:t>Parallel</a:t>
            </a:r>
          </a:p>
          <a:p>
            <a:r>
              <a:rPr lang="en-US" sz="2800" smtClean="0"/>
              <a:t>Contains at least </a:t>
            </a:r>
            <a:r>
              <a:rPr lang="en-US" sz="2800" b="1" smtClean="0"/>
              <a:t>one branch </a:t>
            </a:r>
            <a:r>
              <a:rPr lang="en-US" sz="2800" smtClean="0"/>
              <a:t>and contains </a:t>
            </a:r>
            <a:r>
              <a:rPr lang="en-US" sz="2800" b="1" smtClean="0"/>
              <a:t>nodes</a:t>
            </a:r>
          </a:p>
          <a:p>
            <a:pPr lvl="1"/>
            <a:r>
              <a:rPr lang="en-US" sz="2400" smtClean="0"/>
              <a:t>Place where current </a:t>
            </a:r>
            <a:r>
              <a:rPr lang="en-US" sz="2400" b="1" smtClean="0"/>
              <a:t>splits to different paths</a:t>
            </a:r>
            <a:r>
              <a:rPr lang="en-US" sz="2400" smtClean="0"/>
              <a:t> and merges back</a:t>
            </a:r>
          </a:p>
          <a:p>
            <a:r>
              <a:rPr lang="en-US" sz="2800" smtClean="0"/>
              <a:t>Defective components only affect current flow on the pathway it is on, not the entire circuit</a:t>
            </a:r>
          </a:p>
          <a:p>
            <a:r>
              <a:rPr lang="en-US" sz="2800" smtClean="0"/>
              <a:t>Resistance is </a:t>
            </a:r>
            <a:r>
              <a:rPr lang="en-US" sz="2800" b="1" smtClean="0"/>
              <a:t>shared by all paths</a:t>
            </a:r>
            <a:endParaRPr lang="en-US" sz="2800" smtClean="0"/>
          </a:p>
          <a:p>
            <a:r>
              <a:rPr lang="en-US" sz="2800" b="1" smtClean="0">
                <a:solidFill>
                  <a:srgbClr val="92D050"/>
                </a:solidFill>
              </a:rPr>
              <a:t>Less resistance</a:t>
            </a:r>
            <a:r>
              <a:rPr lang="en-US" sz="2800" smtClean="0">
                <a:solidFill>
                  <a:srgbClr val="92D050"/>
                </a:solidFill>
              </a:rPr>
              <a:t> = </a:t>
            </a:r>
            <a:r>
              <a:rPr lang="en-US" sz="2800" b="1" smtClean="0">
                <a:solidFill>
                  <a:srgbClr val="604A7B"/>
                </a:solidFill>
              </a:rPr>
              <a:t>more current = </a:t>
            </a:r>
            <a:r>
              <a:rPr lang="en-US" sz="2800" b="1" smtClean="0">
                <a:solidFill>
                  <a:schemeClr val="accent1"/>
                </a:solidFill>
              </a:rPr>
              <a:t>more power =</a:t>
            </a:r>
            <a:r>
              <a:rPr lang="en-US" sz="2800" b="1" smtClean="0">
                <a:solidFill>
                  <a:srgbClr val="B3B70F"/>
                </a:solidFill>
              </a:rPr>
              <a:t> more energy</a:t>
            </a:r>
            <a:endParaRPr lang="en-US" sz="2800" smtClean="0"/>
          </a:p>
          <a:p>
            <a:pPr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How to measure Potential Difference and Current Intensity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Machines attached to your circuit!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An ammeter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measure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current intensity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An voltmeter </a:t>
            </a:r>
            <a:r>
              <a:rPr lang="en-US" dirty="0" smtClean="0"/>
              <a:t>measures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potential difference!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CA" dirty="0"/>
          </a:p>
        </p:txBody>
      </p:sp>
      <p:pic>
        <p:nvPicPr>
          <p:cNvPr id="47107" name="Picture 3" descr="circuit_symbols.gif"/>
          <p:cNvPicPr>
            <a:picLocks noChangeAspect="1" noChangeArrowheads="1"/>
          </p:cNvPicPr>
          <p:nvPr/>
        </p:nvPicPr>
        <p:blipFill>
          <a:blip r:embed="rId2" cstate="print"/>
          <a:srcRect l="36240" t="29649" r="33720" b="36926"/>
          <a:stretch>
            <a:fillRect/>
          </a:stretch>
        </p:blipFill>
        <p:spPr bwMode="auto">
          <a:xfrm>
            <a:off x="4859338" y="3357563"/>
            <a:ext cx="2755900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 descr="circuit_symbols.gif"/>
          <p:cNvPicPr>
            <a:picLocks noChangeAspect="1" noChangeArrowheads="1"/>
          </p:cNvPicPr>
          <p:nvPr/>
        </p:nvPicPr>
        <p:blipFill>
          <a:blip r:embed="rId2" cstate="print"/>
          <a:srcRect l="66084" t="34232" b="36388"/>
          <a:stretch>
            <a:fillRect/>
          </a:stretch>
        </p:blipFill>
        <p:spPr bwMode="auto">
          <a:xfrm>
            <a:off x="900113" y="3573463"/>
            <a:ext cx="30241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TextBox 5"/>
          <p:cNvSpPr txBox="1">
            <a:spLocks noChangeArrowheads="1"/>
          </p:cNvSpPr>
          <p:nvPr/>
        </p:nvSpPr>
        <p:spPr bwMode="auto">
          <a:xfrm>
            <a:off x="1042988" y="5373688"/>
            <a:ext cx="25923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latin typeface="Calibri" pitchFamily="34" charset="0"/>
              </a:rPr>
              <a:t>Unit: A (ampere)</a:t>
            </a:r>
          </a:p>
        </p:txBody>
      </p:sp>
      <p:sp>
        <p:nvSpPr>
          <p:cNvPr id="47110" name="TextBox 6"/>
          <p:cNvSpPr txBox="1">
            <a:spLocks noChangeArrowheads="1"/>
          </p:cNvSpPr>
          <p:nvPr/>
        </p:nvSpPr>
        <p:spPr bwMode="auto">
          <a:xfrm>
            <a:off x="4932363" y="5373688"/>
            <a:ext cx="25923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latin typeface="Calibri" pitchFamily="34" charset="0"/>
              </a:rPr>
              <a:t>Unit: V (volts)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How to connect these things!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An ammeter needs to be connected </a:t>
            </a:r>
            <a:r>
              <a:rPr lang="en-CA" b="1" u="sng" smtClean="0"/>
              <a:t>in series</a:t>
            </a:r>
            <a:endParaRPr lang="en-CA" smtClean="0"/>
          </a:p>
          <a:p>
            <a:pPr lvl="1"/>
            <a:r>
              <a:rPr lang="en-CA" smtClean="0"/>
              <a:t>Meaning it is on the </a:t>
            </a:r>
            <a:r>
              <a:rPr lang="en-CA" b="1" smtClean="0"/>
              <a:t>main line</a:t>
            </a:r>
            <a:r>
              <a:rPr lang="en-CA" smtClean="0"/>
              <a:t> </a:t>
            </a:r>
          </a:p>
          <a:p>
            <a:pPr>
              <a:buFont typeface="Arial" charset="0"/>
              <a:buNone/>
            </a:pPr>
            <a:endParaRPr lang="en-CA" smtClean="0"/>
          </a:p>
        </p:txBody>
      </p:sp>
      <p:pic>
        <p:nvPicPr>
          <p:cNvPr id="48131" name="Picture 3" descr="ammeter in a circui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997200"/>
            <a:ext cx="5795963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How to connect these things!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An voltmeter needs to be connected </a:t>
            </a:r>
            <a:r>
              <a:rPr lang="en-CA" b="1" u="sng" smtClean="0"/>
              <a:t>in parallel</a:t>
            </a:r>
            <a:endParaRPr lang="en-CA" smtClean="0"/>
          </a:p>
          <a:p>
            <a:pPr lvl="1"/>
            <a:r>
              <a:rPr lang="en-CA" smtClean="0"/>
              <a:t>Meaning it is on </a:t>
            </a:r>
            <a:r>
              <a:rPr lang="en-CA" b="1" smtClean="0"/>
              <a:t>its own circuit!</a:t>
            </a:r>
            <a:r>
              <a:rPr lang="en-CA" smtClean="0"/>
              <a:t> </a:t>
            </a:r>
          </a:p>
          <a:p>
            <a:pPr>
              <a:buFont typeface="Arial" charset="0"/>
              <a:buNone/>
            </a:pPr>
            <a:endParaRPr lang="en-CA" smtClean="0"/>
          </a:p>
        </p:txBody>
      </p:sp>
      <p:pic>
        <p:nvPicPr>
          <p:cNvPr id="49155" name="Picture 4" descr="voltmeter in a circui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005138"/>
            <a:ext cx="4751388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Power</a:t>
            </a:r>
            <a:endParaRPr lang="en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3000" dirty="0" smtClean="0"/>
              <a:t>Def: The amount of work an electrical device can perform per unit time.</a:t>
            </a:r>
          </a:p>
          <a:p>
            <a:pPr>
              <a:lnSpc>
                <a:spcPct val="80000"/>
              </a:lnSpc>
            </a:pPr>
            <a:r>
              <a:rPr lang="en-CA" sz="3000" dirty="0" smtClean="0"/>
              <a:t>The more powerful the </a:t>
            </a:r>
            <a:r>
              <a:rPr lang="en-CA" sz="3000" dirty="0" smtClean="0"/>
              <a:t>divide, </a:t>
            </a:r>
            <a:r>
              <a:rPr lang="en-CA" sz="3000" dirty="0" smtClean="0"/>
              <a:t>the faster it works!</a:t>
            </a:r>
          </a:p>
          <a:p>
            <a:pPr lvl="1">
              <a:lnSpc>
                <a:spcPct val="80000"/>
              </a:lnSpc>
            </a:pPr>
            <a:r>
              <a:rPr lang="en-CA" sz="2600" dirty="0" smtClean="0"/>
              <a:t>Unit : Watts (W</a:t>
            </a:r>
            <a:r>
              <a:rPr lang="en-CA" sz="2600" dirty="0" smtClean="0"/>
              <a:t>)*</a:t>
            </a:r>
            <a:endParaRPr lang="en-CA" sz="26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CA" sz="3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CA" sz="3000" dirty="0" smtClean="0"/>
              <a:t>=</a:t>
            </a:r>
            <a:r>
              <a:rPr lang="en-CA" sz="3000" dirty="0" err="1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CA" sz="3000" dirty="0" err="1" smtClean="0"/>
              <a:t>x</a:t>
            </a:r>
            <a:r>
              <a:rPr lang="en-CA" sz="3000" dirty="0" err="1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endParaRPr lang="en-CA" sz="3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P= Power (W)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3000" dirty="0" smtClean="0">
                <a:solidFill>
                  <a:schemeClr val="accent6">
                    <a:lumMod val="75000"/>
                  </a:schemeClr>
                </a:solidFill>
              </a:rPr>
              <a:t>V=Potential Difference (V)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3000" dirty="0" smtClean="0">
                <a:solidFill>
                  <a:schemeClr val="accent4">
                    <a:lumMod val="75000"/>
                  </a:schemeClr>
                </a:solidFill>
              </a:rPr>
              <a:t>I= Current Intensity 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Power!</a:t>
            </a:r>
          </a:p>
        </p:txBody>
      </p:sp>
      <p:pic>
        <p:nvPicPr>
          <p:cNvPr id="51202" name="Content Placeholder 3" descr="power triang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61913" y="2089150"/>
            <a:ext cx="9205913" cy="3571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Energy!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Simply, energy is power multiplied by the period of time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i.e. the energy your iPod consumes is the power times how long it’s 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CA" dirty="0" smtClean="0"/>
              <a:t>=</a:t>
            </a:r>
            <a:r>
              <a:rPr lang="en-CA" dirty="0" smtClean="0">
                <a:solidFill>
                  <a:srgbClr val="0070C0"/>
                </a:solidFill>
              </a:rPr>
              <a:t>P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/>
              </a:rPr>
              <a:t>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latin typeface="+mj-lt"/>
                <a:cs typeface="Times New Roman"/>
              </a:rPr>
              <a:t>There is two possible units for energy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/>
              </a:rPr>
              <a:t>Joules (J</a:t>
            </a:r>
            <a:r>
              <a:rPr lang="en-CA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/>
              </a:rPr>
              <a:t>)</a:t>
            </a:r>
            <a:endParaRPr lang="en-CA" dirty="0" smtClean="0">
              <a:solidFill>
                <a:schemeClr val="accent2">
                  <a:lumMod val="75000"/>
                </a:schemeClr>
              </a:solidFill>
              <a:latin typeface="+mj-lt"/>
              <a:cs typeface="Times New Roman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/>
              </a:rPr>
              <a:t>Kilowatt hours (</a:t>
            </a:r>
            <a:r>
              <a:rPr lang="en-CA" dirty="0" err="1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/>
              </a:rPr>
              <a:t>kwh</a:t>
            </a:r>
            <a:r>
              <a:rPr lang="en-CA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/>
              </a:rPr>
              <a:t>)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If your </a:t>
            </a:r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energy</a:t>
            </a:r>
            <a:r>
              <a:rPr lang="en-CA" dirty="0" smtClean="0"/>
              <a:t> is in </a:t>
            </a:r>
            <a:r>
              <a:rPr lang="en-CA" dirty="0" smtClean="0"/>
              <a:t>joules (J), </a:t>
            </a:r>
            <a:r>
              <a:rPr lang="en-CA" dirty="0" smtClean="0"/>
              <a:t>your 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power</a:t>
            </a:r>
            <a:r>
              <a:rPr lang="en-CA" dirty="0" smtClean="0"/>
              <a:t> must be in 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watts (W)</a:t>
            </a:r>
            <a:r>
              <a:rPr lang="en-CA" dirty="0" smtClean="0"/>
              <a:t> and your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  <a:r>
              <a:rPr lang="en-CA" dirty="0" smtClean="0"/>
              <a:t> in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seconds (s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If your </a:t>
            </a:r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energy</a:t>
            </a:r>
            <a:r>
              <a:rPr lang="en-CA" dirty="0" smtClean="0"/>
              <a:t> is in </a:t>
            </a:r>
            <a:r>
              <a:rPr lang="en-CA" dirty="0" smtClean="0"/>
              <a:t>kilojoules (kJ), </a:t>
            </a:r>
            <a:r>
              <a:rPr lang="en-CA" dirty="0" smtClean="0"/>
              <a:t>your 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power</a:t>
            </a:r>
            <a:r>
              <a:rPr lang="en-CA" dirty="0" smtClean="0"/>
              <a:t> must be in 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kilowatts (KW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CA" dirty="0" smtClean="0"/>
              <a:t> and your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  <a:r>
              <a:rPr lang="en-CA" dirty="0" smtClean="0"/>
              <a:t> </a:t>
            </a:r>
            <a:r>
              <a:rPr lang="en-CA" dirty="0" smtClean="0"/>
              <a:t>in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seconds (s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Your answer is just going to be smaller than a factor of 1000!</a:t>
            </a:r>
            <a:endParaRPr lang="en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If your </a:t>
            </a:r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energy</a:t>
            </a:r>
            <a:r>
              <a:rPr lang="en-CA" dirty="0" smtClean="0"/>
              <a:t> is in kilowatt </a:t>
            </a:r>
            <a:r>
              <a:rPr lang="en-CA" dirty="0" smtClean="0"/>
              <a:t>hours (kWh), </a:t>
            </a:r>
            <a:r>
              <a:rPr lang="en-CA" dirty="0" smtClean="0"/>
              <a:t>your 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power</a:t>
            </a:r>
            <a:r>
              <a:rPr lang="en-CA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CA" dirty="0" smtClean="0"/>
              <a:t>must be in 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kilowatts (KW) </a:t>
            </a:r>
            <a:r>
              <a:rPr lang="en-CA" dirty="0" smtClean="0"/>
              <a:t>and your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  <a:r>
              <a:rPr lang="en-CA" dirty="0" smtClean="0"/>
              <a:t> in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hours (h)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>
                <a:solidFill>
                  <a:srgbClr val="FF0000"/>
                </a:solidFill>
              </a:rPr>
              <a:t>NOTE!!!!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1KW is 1000W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1 hour is 3600 seconds! </a:t>
            </a:r>
            <a:endParaRPr lang="en-C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Down Arrow 4"/>
          <p:cNvSpPr/>
          <p:nvPr/>
        </p:nvSpPr>
        <p:spPr>
          <a:xfrm>
            <a:off x="1979712" y="2420888"/>
            <a:ext cx="2160240" cy="57606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2060848"/>
            <a:ext cx="2016224" cy="36933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Multiply by 60</a:t>
            </a:r>
            <a:endParaRPr lang="en-CA" dirty="0">
              <a:latin typeface="+mj-lt"/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5148064" y="2420888"/>
            <a:ext cx="2160240" cy="57606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0800000">
            <a:off x="1907704" y="4293096"/>
            <a:ext cx="2160240" cy="576064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10800000">
            <a:off x="5076056" y="4293096"/>
            <a:ext cx="2160240" cy="576064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1720" y="4869160"/>
            <a:ext cx="2016224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Divide by 60</a:t>
            </a:r>
            <a:endParaRPr lang="en-CA" dirty="0">
              <a:latin typeface="+mj-lt"/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611560" y="836712"/>
            <a:ext cx="7848872" cy="201622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10800000">
            <a:off x="395536" y="4293096"/>
            <a:ext cx="8064896" cy="2016224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20072" y="2060848"/>
            <a:ext cx="2016224" cy="36933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Multiply by 60</a:t>
            </a:r>
            <a:endParaRPr lang="en-CA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072" y="4869160"/>
            <a:ext cx="2016224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Divide by 60</a:t>
            </a:r>
            <a:endParaRPr lang="en-CA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87824" y="476672"/>
            <a:ext cx="3096344" cy="36933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Multiply by 3600 (60*60)</a:t>
            </a:r>
            <a:endParaRPr lang="en-CA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3848" y="6309320"/>
            <a:ext cx="2664296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Divide by 3600 (60*60)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Electricity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Deals with the electrical phenomena with non-moving charges, where electrically charged object have an </a:t>
            </a:r>
            <a:r>
              <a:rPr lang="en-CA" b="1" smtClean="0"/>
              <a:t>imbalance of charges</a:t>
            </a:r>
            <a:endParaRPr lang="en-CA" smtClean="0"/>
          </a:p>
          <a:p>
            <a:pPr lvl="1"/>
            <a:r>
              <a:rPr lang="en-CA" smtClean="0"/>
              <a:t>This imbalance can be </a:t>
            </a:r>
            <a:r>
              <a:rPr lang="en-CA" smtClean="0">
                <a:solidFill>
                  <a:srgbClr val="FF3300"/>
                </a:solidFill>
              </a:rPr>
              <a:t>an imbalance of positive charges</a:t>
            </a:r>
            <a:r>
              <a:rPr lang="en-CA" smtClean="0"/>
              <a:t> or </a:t>
            </a:r>
            <a:r>
              <a:rPr lang="en-CA" smtClean="0">
                <a:solidFill>
                  <a:schemeClr val="tx2"/>
                </a:solidFill>
              </a:rPr>
              <a:t>an imbalance of negative charges</a:t>
            </a:r>
          </a:p>
          <a:p>
            <a:r>
              <a:rPr lang="en-CA" smtClean="0"/>
              <a:t>Key thing with static electricity, is that </a:t>
            </a:r>
            <a:r>
              <a:rPr lang="en-CA" i="1" smtClean="0"/>
              <a:t>charged objects don’t stay permanently charged!</a:t>
            </a:r>
            <a:endParaRPr lang="en-CA" smtClean="0"/>
          </a:p>
          <a:p>
            <a:pPr lvl="1"/>
            <a:r>
              <a:rPr lang="en-CA" smtClean="0"/>
              <a:t>Can loose it very quickly, or gradually</a:t>
            </a:r>
          </a:p>
          <a:p>
            <a:pPr lvl="1"/>
            <a:endParaRPr lang="en-CA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Down Arrow 4"/>
          <p:cNvSpPr/>
          <p:nvPr/>
        </p:nvSpPr>
        <p:spPr>
          <a:xfrm>
            <a:off x="3203848" y="1916832"/>
            <a:ext cx="2664296" cy="72008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rot="10800000">
            <a:off x="3275856" y="4221088"/>
            <a:ext cx="2664296" cy="720080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5013176"/>
            <a:ext cx="2016224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Divide by 1000</a:t>
            </a:r>
            <a:endParaRPr lang="en-CA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1556792"/>
            <a:ext cx="2016224" cy="36933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Multiply by 1000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Down Arrow 4"/>
          <p:cNvSpPr/>
          <p:nvPr/>
        </p:nvSpPr>
        <p:spPr>
          <a:xfrm>
            <a:off x="3203848" y="1916832"/>
            <a:ext cx="2664296" cy="72008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rot="10800000">
            <a:off x="3275856" y="4221088"/>
            <a:ext cx="2664296" cy="720080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5013176"/>
            <a:ext cx="2016224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Divide by 1000</a:t>
            </a:r>
            <a:endParaRPr lang="en-CA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1556792"/>
            <a:ext cx="2016224" cy="36933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Multiply by 1000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Down Arrow 4"/>
          <p:cNvSpPr/>
          <p:nvPr/>
        </p:nvSpPr>
        <p:spPr>
          <a:xfrm>
            <a:off x="3203848" y="1916832"/>
            <a:ext cx="2664296" cy="72008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rot="10800000">
            <a:off x="3275856" y="4221088"/>
            <a:ext cx="2664296" cy="720080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5013176"/>
            <a:ext cx="4248472" cy="64633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Divide by 1000 (to convert W to KW) then divide by 3600 (to convert s to h)</a:t>
            </a:r>
            <a:endParaRPr lang="en-CA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196752"/>
            <a:ext cx="4608512" cy="646331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+mj-lt"/>
              </a:rPr>
              <a:t>Multiply by 1000 (to convert KW to W) then multiply by 3600 (to convert h to s)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 cstate="print"/>
          <a:srcRect t="5652"/>
          <a:stretch>
            <a:fillRect/>
          </a:stretch>
        </p:blipFill>
        <p:spPr bwMode="auto">
          <a:xfrm>
            <a:off x="539750" y="188913"/>
            <a:ext cx="8351838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CA" smtClean="0"/>
              <a:t>Static Electricity-Loosing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Two ways charged objects loose charge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rgbClr val="92D050"/>
                </a:solidFill>
              </a:rPr>
              <a:t>Naturally</a:t>
            </a:r>
            <a:r>
              <a:rPr lang="en-CA" dirty="0" smtClean="0"/>
              <a:t> (i.e. nothing prompted it to loose it, just wore off)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b="1" dirty="0" smtClean="0">
                <a:solidFill>
                  <a:srgbClr val="7030A0"/>
                </a:solidFill>
              </a:rPr>
              <a:t>Electrostatic discharge</a:t>
            </a:r>
            <a:r>
              <a:rPr lang="en-CA" dirty="0" smtClean="0">
                <a:solidFill>
                  <a:srgbClr val="7030A0"/>
                </a:solidFill>
              </a:rPr>
              <a:t>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dirty="0" smtClean="0">
                <a:latin typeface="+mj-lt"/>
                <a:cs typeface="Times New Roman"/>
              </a:rPr>
              <a:t> a negatively charged object touches/comes in close contact a positively charged object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>
                <a:latin typeface="+mj-lt"/>
                <a:cs typeface="Times New Roman"/>
              </a:rPr>
              <a:t>W</a:t>
            </a:r>
            <a:r>
              <a:rPr lang="en-CA" dirty="0" smtClean="0">
                <a:latin typeface="+mj-lt"/>
                <a:cs typeface="Times New Roman"/>
              </a:rPr>
              <a:t>hen you “shock” someone, this is what is happening! Electrons from the negatively charged object pass through the air to the positively charged object, rendering both object to have a net neutral charge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latin typeface="+mj-lt"/>
                <a:cs typeface="Times New Roman"/>
              </a:rPr>
              <a:t>When the objects loose their charge, they are “neutral”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Electricity-Charging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Three ways to charge an object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rgbClr val="7030A0"/>
                </a:solidFill>
              </a:rPr>
              <a:t>Friction</a:t>
            </a:r>
            <a:r>
              <a:rPr lang="en-CA" dirty="0" smtClean="0"/>
              <a:t>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latin typeface="+mj-lt"/>
                <a:cs typeface="Times New Roman"/>
              </a:rPr>
              <a:t>rubbing two neutral objects together</a:t>
            </a:r>
            <a:endParaRPr lang="en-CA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Conduction</a:t>
            </a:r>
            <a:r>
              <a:rPr lang="en-CA" dirty="0" smtClean="0"/>
              <a:t>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latin typeface="+mj-lt"/>
                <a:cs typeface="Times New Roman"/>
              </a:rPr>
              <a:t>putting a neutral object in direct contact with a charged object</a:t>
            </a:r>
            <a:endParaRPr lang="en-CA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rgbClr val="92D050"/>
                </a:solidFill>
              </a:rPr>
              <a:t>Induction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cs typeface="Times New Roman"/>
              </a:rPr>
              <a:t>putting a charged object near a neutral object </a:t>
            </a:r>
            <a:r>
              <a:rPr lang="en-CA" u="sng" dirty="0" smtClean="0">
                <a:cs typeface="Times New Roman"/>
              </a:rPr>
              <a:t>without </a:t>
            </a:r>
            <a:r>
              <a:rPr lang="en-CA" dirty="0" smtClean="0">
                <a:cs typeface="Times New Roman"/>
              </a:rPr>
              <a:t>physically touching it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>
                <a:solidFill>
                  <a:srgbClr val="7030A0"/>
                </a:solidFill>
              </a:rPr>
              <a:t>Friction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solidFill>
                  <a:srgbClr val="7030A0"/>
                </a:solidFill>
              </a:rPr>
              <a:t>Rubbing</a:t>
            </a:r>
            <a:r>
              <a:rPr lang="en-CA" dirty="0" smtClean="0"/>
              <a:t> of two neutral bodies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The atoms in one of the substances will </a:t>
            </a:r>
            <a:r>
              <a:rPr lang="en-CA" dirty="0" smtClean="0">
                <a:solidFill>
                  <a:srgbClr val="7030A0"/>
                </a:solidFill>
              </a:rPr>
              <a:t>pull electrons away </a:t>
            </a:r>
            <a:r>
              <a:rPr lang="en-CA" dirty="0" smtClean="0"/>
              <a:t>from the other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As a result, you will have </a:t>
            </a:r>
            <a:r>
              <a:rPr lang="en-CA" dirty="0" smtClean="0">
                <a:solidFill>
                  <a:srgbClr val="7030A0"/>
                </a:solidFill>
              </a:rPr>
              <a:t>one body </a:t>
            </a:r>
            <a:r>
              <a:rPr lang="en-CA" dirty="0" smtClean="0"/>
              <a:t>that will become </a:t>
            </a:r>
            <a:r>
              <a:rPr lang="en-C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negatively charged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dirty="0" smtClean="0"/>
              <a:t>(one that take electrons) and </a:t>
            </a:r>
            <a:r>
              <a:rPr lang="en-CA" dirty="0" smtClean="0">
                <a:solidFill>
                  <a:srgbClr val="7030A0"/>
                </a:solidFill>
              </a:rPr>
              <a:t>another</a:t>
            </a:r>
            <a:r>
              <a:rPr lang="en-CA" dirty="0" smtClean="0"/>
              <a:t> which will become </a:t>
            </a:r>
            <a:r>
              <a:rPr lang="en-CA" b="1" dirty="0" smtClean="0">
                <a:solidFill>
                  <a:srgbClr val="FF0000"/>
                </a:solidFill>
              </a:rPr>
              <a:t>positively charged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Which will become positively and negatively charged depends on the materials!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Friction tendency chart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Tendency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Substance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High affinity to capture electrons (Take on Negative charge)</a:t>
                      </a:r>
                    </a:p>
                    <a:p>
                      <a:endParaRPr lang="en-CA" sz="2400" dirty="0" smtClean="0"/>
                    </a:p>
                    <a:p>
                      <a:endParaRPr lang="en-CA" sz="2400" dirty="0" smtClean="0"/>
                    </a:p>
                    <a:p>
                      <a:endParaRPr lang="en-CA" sz="2400" dirty="0" smtClean="0"/>
                    </a:p>
                    <a:p>
                      <a:endParaRPr lang="en-CA" sz="2400" dirty="0" smtClean="0"/>
                    </a:p>
                    <a:p>
                      <a:endParaRPr lang="en-CA" sz="2400" dirty="0" smtClean="0"/>
                    </a:p>
                    <a:p>
                      <a:r>
                        <a:rPr lang="en-CA" sz="2400" dirty="0" smtClean="0"/>
                        <a:t>Strong</a:t>
                      </a:r>
                      <a:r>
                        <a:rPr lang="en-CA" sz="2400" baseline="0" dirty="0" smtClean="0"/>
                        <a:t> tendency to give electrons (Take on Positive charge)</a:t>
                      </a:r>
                      <a:endParaRPr lang="en-C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b="1" dirty="0" smtClean="0"/>
                        <a:t>Plastic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dirty="0" err="1" smtClean="0"/>
                        <a:t>Sulpher</a:t>
                      </a:r>
                      <a:endParaRPr lang="en-CA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Gold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Nickel, copper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Hard rubber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Wood, yellow amber, resin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Cotton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Paper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Silk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Lead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b="1" dirty="0" smtClean="0"/>
                        <a:t>Wool</a:t>
                      </a:r>
                      <a:r>
                        <a:rPr lang="en-CA" sz="2400" b="1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sz="2400" b="1" baseline="0" dirty="0" smtClean="0"/>
                        <a:t>Glass</a:t>
                      </a:r>
                      <a:endParaRPr lang="en-CA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1874</Words>
  <Application>Microsoft Office PowerPoint</Application>
  <PresentationFormat>On-screen Show (4:3)</PresentationFormat>
  <Paragraphs>293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Calibri</vt:lpstr>
      <vt:lpstr>Arial</vt:lpstr>
      <vt:lpstr>Times New Roman</vt:lpstr>
      <vt:lpstr>Wingdings</vt:lpstr>
      <vt:lpstr>Office Theme</vt:lpstr>
      <vt:lpstr>Electricity!</vt:lpstr>
      <vt:lpstr>What‘s Electricity?</vt:lpstr>
      <vt:lpstr>Before we discuss Static and Dynamic…</vt:lpstr>
      <vt:lpstr>Charges, charges, charges</vt:lpstr>
      <vt:lpstr>Static Electricity</vt:lpstr>
      <vt:lpstr>Static Electricity-Loosing charge</vt:lpstr>
      <vt:lpstr>Static Electricity-Charging an object</vt:lpstr>
      <vt:lpstr>Friction</vt:lpstr>
      <vt:lpstr>Friction tendency chart</vt:lpstr>
      <vt:lpstr>Friction</vt:lpstr>
      <vt:lpstr>Friction</vt:lpstr>
      <vt:lpstr>Conduction</vt:lpstr>
      <vt:lpstr>Conduction</vt:lpstr>
      <vt:lpstr>Induction</vt:lpstr>
      <vt:lpstr>Induction</vt:lpstr>
      <vt:lpstr>Attraction and Repulsion between charged bodies</vt:lpstr>
      <vt:lpstr>Attraction between two statically charged bodies</vt:lpstr>
      <vt:lpstr>Repulsion between two statically charged bodies</vt:lpstr>
      <vt:lpstr>Dynamic Electricity</vt:lpstr>
      <vt:lpstr>Conductors vs. Insulators</vt:lpstr>
      <vt:lpstr>Conductors and Insulators</vt:lpstr>
      <vt:lpstr>Current Intensity</vt:lpstr>
      <vt:lpstr>4 factors affecting Conductance (current intensity)</vt:lpstr>
      <vt:lpstr>Potential Difference</vt:lpstr>
      <vt:lpstr>Resistance</vt:lpstr>
      <vt:lpstr>Conductance</vt:lpstr>
      <vt:lpstr>Ohm’s Law</vt:lpstr>
      <vt:lpstr>Ohm’s Law triangle</vt:lpstr>
      <vt:lpstr>Conductance Triangle</vt:lpstr>
      <vt:lpstr>Recall on how to read a the triangles</vt:lpstr>
      <vt:lpstr>Slide 31</vt:lpstr>
      <vt:lpstr>Slide 32</vt:lpstr>
      <vt:lpstr>Slide 33</vt:lpstr>
      <vt:lpstr>Slide 34</vt:lpstr>
      <vt:lpstr>Slide 35</vt:lpstr>
      <vt:lpstr>Circuit Diagrams</vt:lpstr>
      <vt:lpstr>Circuit Diagram symbols</vt:lpstr>
      <vt:lpstr>Series Circuit</vt:lpstr>
      <vt:lpstr>Parallel Circuit</vt:lpstr>
      <vt:lpstr>Series vs Parallel</vt:lpstr>
      <vt:lpstr>Series vs Parallel</vt:lpstr>
      <vt:lpstr>How to measure Potential Difference and Current Intensity</vt:lpstr>
      <vt:lpstr>How to connect these things!</vt:lpstr>
      <vt:lpstr>How to connect these things!</vt:lpstr>
      <vt:lpstr>Power</vt:lpstr>
      <vt:lpstr>Power!</vt:lpstr>
      <vt:lpstr>Energy!</vt:lpstr>
      <vt:lpstr>Energy</vt:lpstr>
      <vt:lpstr>Slide 49</vt:lpstr>
      <vt:lpstr>Slide 50</vt:lpstr>
      <vt:lpstr>Slide 51</vt:lpstr>
      <vt:lpstr>Slide 52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Electricity!</dc:title>
  <dc:creator>Andrea Di Lallo</dc:creator>
  <cp:lastModifiedBy>admin</cp:lastModifiedBy>
  <cp:revision>67</cp:revision>
  <dcterms:created xsi:type="dcterms:W3CDTF">2012-05-07T23:14:09Z</dcterms:created>
  <dcterms:modified xsi:type="dcterms:W3CDTF">2012-05-28T18:49:26Z</dcterms:modified>
</cp:coreProperties>
</file>