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67" y="-6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D593C-D357-4483-8386-0755D9ABA3D6}" type="datetimeFigureOut">
              <a:rPr lang="en-CA" smtClean="0"/>
              <a:t>28/05/2012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3010-2363-4D0F-BAE4-933C029F09E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n-CA" dirty="0" smtClean="0"/>
              <a:t>Energy Efficiency!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/>
          <a:lstStyle/>
          <a:p>
            <a:r>
              <a:rPr lang="en-CA" dirty="0" smtClean="0"/>
              <a:t>It’s cool to save </a:t>
            </a:r>
            <a:r>
              <a:rPr lang="en-CA" dirty="0" smtClean="0">
                <a:sym typeface="Wingdings" pitchFamily="2" charset="2"/>
              </a:rPr>
              <a:t></a:t>
            </a:r>
            <a:endParaRPr lang="en-CA" dirty="0"/>
          </a:p>
        </p:txBody>
      </p:sp>
      <p:pic>
        <p:nvPicPr>
          <p:cNvPr id="4" name="Picture 3" descr="energy lightbul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708920"/>
            <a:ext cx="4104456" cy="4022367"/>
          </a:xfrm>
          <a:prstGeom prst="rect">
            <a:avLst/>
          </a:prstGeom>
        </p:spPr>
      </p:pic>
      <p:pic>
        <p:nvPicPr>
          <p:cNvPr id="5" name="Picture 4" descr="saveenergy cu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852936"/>
            <a:ext cx="3384376" cy="36290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High </a:t>
            </a:r>
            <a:r>
              <a:rPr lang="en-CA" dirty="0" err="1" smtClean="0"/>
              <a:t>vs</a:t>
            </a:r>
            <a:r>
              <a:rPr lang="en-CA" dirty="0" smtClean="0"/>
              <a:t> Low Temp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/>
          <a:lstStyle/>
          <a:p>
            <a:pPr algn="ctr">
              <a:buNone/>
            </a:pPr>
            <a:r>
              <a:rPr lang="en-CA" dirty="0" smtClean="0"/>
              <a:t>High Temperature</a:t>
            </a:r>
          </a:p>
          <a:p>
            <a:pPr algn="ctr">
              <a:buNone/>
            </a:pPr>
            <a:r>
              <a:rPr lang="en-CA" dirty="0" smtClean="0"/>
              <a:t>Fast agitation of particles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9992" y="1196752"/>
            <a:ext cx="4186808" cy="4929411"/>
          </a:xfrm>
        </p:spPr>
        <p:txBody>
          <a:bodyPr/>
          <a:lstStyle/>
          <a:p>
            <a:pPr algn="ctr">
              <a:buNone/>
            </a:pPr>
            <a:r>
              <a:rPr lang="en-CA" dirty="0" smtClean="0"/>
              <a:t>Low Temperature</a:t>
            </a:r>
          </a:p>
          <a:p>
            <a:pPr algn="ctr">
              <a:buNone/>
            </a:pPr>
            <a:r>
              <a:rPr lang="en-CA" dirty="0" smtClean="0"/>
              <a:t>Very slow agitation of particles</a:t>
            </a:r>
            <a:endParaRPr lang="en-CA" dirty="0"/>
          </a:p>
        </p:txBody>
      </p:sp>
      <p:pic>
        <p:nvPicPr>
          <p:cNvPr id="6" name="Picture 5" descr="Blog Hyper clip 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276872"/>
            <a:ext cx="2065801" cy="2353444"/>
          </a:xfrm>
          <a:prstGeom prst="rect">
            <a:avLst/>
          </a:prstGeom>
        </p:spPr>
      </p:pic>
      <p:pic>
        <p:nvPicPr>
          <p:cNvPr id="7" name="Picture 6" descr="Blog Hyper clip 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348880"/>
            <a:ext cx="2065801" cy="2353444"/>
          </a:xfrm>
          <a:prstGeom prst="rect">
            <a:avLst/>
          </a:prstGeom>
        </p:spPr>
      </p:pic>
      <p:pic>
        <p:nvPicPr>
          <p:cNvPr id="8" name="Picture 7" descr="Blog Hyper clip 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56992"/>
            <a:ext cx="2065801" cy="2353444"/>
          </a:xfrm>
          <a:prstGeom prst="rect">
            <a:avLst/>
          </a:prstGeom>
        </p:spPr>
      </p:pic>
      <p:pic>
        <p:nvPicPr>
          <p:cNvPr id="9" name="Picture 8" descr="Blog Hyper clip 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356992"/>
            <a:ext cx="2065801" cy="2353444"/>
          </a:xfrm>
          <a:prstGeom prst="rect">
            <a:avLst/>
          </a:prstGeom>
        </p:spPr>
      </p:pic>
      <p:pic>
        <p:nvPicPr>
          <p:cNvPr id="10" name="Picture 9" descr="Blog Hyper clip 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504556"/>
            <a:ext cx="2065801" cy="2353444"/>
          </a:xfrm>
          <a:prstGeom prst="rect">
            <a:avLst/>
          </a:prstGeom>
        </p:spPr>
      </p:pic>
      <p:pic>
        <p:nvPicPr>
          <p:cNvPr id="11" name="Picture 10" descr="Blog Hyper clip 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504556"/>
            <a:ext cx="2065801" cy="2353444"/>
          </a:xfrm>
          <a:prstGeom prst="rect">
            <a:avLst/>
          </a:prstGeom>
        </p:spPr>
      </p:pic>
      <p:pic>
        <p:nvPicPr>
          <p:cNvPr id="12" name="Picture 11" descr="sloth_sleeping-637x5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636912"/>
            <a:ext cx="3312368" cy="28651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Law of Conservation of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dirty="0" smtClean="0"/>
              <a:t>“</a:t>
            </a:r>
            <a:r>
              <a:rPr lang="en-CA" i="1" dirty="0" smtClean="0"/>
              <a:t>Energy can neither be created nor destroyed; but transferred or transformed from one state to another”</a:t>
            </a:r>
            <a:endParaRPr lang="en-CA" dirty="0" smtClean="0"/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Basically, you can’t make energy; its just there in a zillion different forms. All you can do it change it from form to another. 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Key thing to note also is that the total amount of energy in an isolated system is always the same (makes sense due to the above stated rule!)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Don’t question it, just accept it </a:t>
            </a:r>
            <a:r>
              <a:rPr lang="en-CA" dirty="0" smtClean="0">
                <a:sym typeface="Wingdings" pitchFamily="2" charset="2"/>
              </a:rPr>
              <a:t>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Difference between Energy Transfer and Transformation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Energy Transfer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>
                <a:latin typeface="+mj-lt"/>
                <a:cs typeface="Times New Roman"/>
              </a:rPr>
              <a:t>movement of energy from one place to another</a:t>
            </a:r>
          </a:p>
          <a:p>
            <a:pPr lvl="1"/>
            <a:r>
              <a:rPr lang="en-CA" dirty="0" smtClean="0">
                <a:latin typeface="+mj-lt"/>
                <a:cs typeface="Times New Roman"/>
              </a:rPr>
              <a:t>Not changing the type of energy, just moving it</a:t>
            </a:r>
          </a:p>
          <a:p>
            <a:pPr lvl="2"/>
            <a:r>
              <a:rPr lang="en-CA" dirty="0" smtClean="0">
                <a:latin typeface="+mj-lt"/>
                <a:cs typeface="Times New Roman"/>
              </a:rPr>
              <a:t>Example: In photosynthesis, having energy transfer (solar radiation) originating from the sun and being absorbed by the plant</a:t>
            </a:r>
            <a:endParaRPr lang="en-CA" dirty="0"/>
          </a:p>
        </p:txBody>
      </p:sp>
      <p:pic>
        <p:nvPicPr>
          <p:cNvPr id="4" name="Picture 3" descr="happy s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933056"/>
            <a:ext cx="1584176" cy="1584176"/>
          </a:xfrm>
          <a:prstGeom prst="rect">
            <a:avLst/>
          </a:prstGeom>
        </p:spPr>
      </p:pic>
      <p:pic>
        <p:nvPicPr>
          <p:cNvPr id="5" name="Picture 4" descr="two-happy-flow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4448510"/>
            <a:ext cx="2409490" cy="2409490"/>
          </a:xfrm>
          <a:prstGeom prst="rect">
            <a:avLst/>
          </a:prstGeom>
        </p:spPr>
      </p:pic>
      <p:cxnSp>
        <p:nvCxnSpPr>
          <p:cNvPr id="7" name="Curved Connector 6"/>
          <p:cNvCxnSpPr/>
          <p:nvPr/>
        </p:nvCxnSpPr>
        <p:spPr>
          <a:xfrm rot="10800000" flipV="1">
            <a:off x="4427984" y="4725144"/>
            <a:ext cx="1080120" cy="504056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95936" y="44371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Solar  Radiation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Difference between Energy Transfer and Transformation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Energy Transformation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>
                <a:cs typeface="Times New Roman"/>
              </a:rPr>
              <a:t>changing </a:t>
            </a:r>
            <a:r>
              <a:rPr lang="en-CA" dirty="0">
                <a:cs typeface="Times New Roman"/>
              </a:rPr>
              <a:t>of energy </a:t>
            </a:r>
            <a:r>
              <a:rPr lang="en-CA" dirty="0" smtClean="0">
                <a:cs typeface="Times New Roman"/>
              </a:rPr>
              <a:t>from one form to another</a:t>
            </a:r>
          </a:p>
          <a:p>
            <a:pPr lvl="2"/>
            <a:r>
              <a:rPr lang="en-CA" dirty="0" smtClean="0">
                <a:cs typeface="Times New Roman"/>
              </a:rPr>
              <a:t>Example: In photosynthesis, taking solar radiation and transforming it into chemical energy with the creation of glucose!</a:t>
            </a:r>
          </a:p>
          <a:p>
            <a:pPr lvl="2">
              <a:buNone/>
            </a:pPr>
            <a:endParaRPr lang="en-CA" dirty="0">
              <a:cs typeface="Times New Roman"/>
            </a:endParaRPr>
          </a:p>
          <a:p>
            <a:pPr lvl="2">
              <a:buNone/>
            </a:pPr>
            <a:endParaRPr lang="pt-BR" dirty="0" smtClean="0"/>
          </a:p>
          <a:p>
            <a:pPr lvl="2">
              <a:buNone/>
            </a:pPr>
            <a:endParaRPr lang="pt-BR" dirty="0"/>
          </a:p>
          <a:p>
            <a:pPr lvl="2">
              <a:buNone/>
            </a:pPr>
            <a:r>
              <a:rPr lang="pt-BR" dirty="0" smtClean="0"/>
              <a:t>6CO</a:t>
            </a:r>
            <a:r>
              <a:rPr lang="pt-BR" baseline="-25000" dirty="0" smtClean="0"/>
              <a:t>2</a:t>
            </a:r>
            <a:r>
              <a:rPr lang="pt-BR" dirty="0"/>
              <a:t> + 12H</a:t>
            </a:r>
            <a:r>
              <a:rPr lang="pt-BR" baseline="-25000" dirty="0"/>
              <a:t>2</a:t>
            </a:r>
            <a:r>
              <a:rPr lang="pt-BR" dirty="0"/>
              <a:t>O + light → 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12</a:t>
            </a:r>
            <a:r>
              <a:rPr lang="pt-BR" dirty="0"/>
              <a:t>O</a:t>
            </a:r>
            <a:r>
              <a:rPr lang="pt-BR" baseline="-25000" dirty="0"/>
              <a:t>6</a:t>
            </a:r>
            <a:r>
              <a:rPr lang="pt-BR" dirty="0"/>
              <a:t> + 6O</a:t>
            </a:r>
            <a:r>
              <a:rPr lang="pt-BR" baseline="-25000" dirty="0"/>
              <a:t>2</a:t>
            </a:r>
            <a:r>
              <a:rPr lang="pt-BR" dirty="0"/>
              <a:t> + 6H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dirty="0" smtClean="0"/>
              <a:t/>
            </a:r>
            <a:br>
              <a:rPr lang="pt-BR" dirty="0" smtClean="0"/>
            </a:br>
            <a:endParaRPr lang="en-CA" dirty="0"/>
          </a:p>
        </p:txBody>
      </p:sp>
      <p:sp>
        <p:nvSpPr>
          <p:cNvPr id="6" name="Cloud Callout 5"/>
          <p:cNvSpPr/>
          <p:nvPr/>
        </p:nvSpPr>
        <p:spPr>
          <a:xfrm>
            <a:off x="1835696" y="3789040"/>
            <a:ext cx="2016224" cy="1152128"/>
          </a:xfrm>
          <a:prstGeom prst="cloudCallout">
            <a:avLst>
              <a:gd name="adj1" fmla="val 46508"/>
              <a:gd name="adj2" fmla="val 7457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Solar Radiation!</a:t>
            </a:r>
            <a:endParaRPr lang="en-CA" dirty="0"/>
          </a:p>
        </p:txBody>
      </p:sp>
      <p:sp>
        <p:nvSpPr>
          <p:cNvPr id="7" name="Cloud Callout 6"/>
          <p:cNvSpPr/>
          <p:nvPr/>
        </p:nvSpPr>
        <p:spPr>
          <a:xfrm>
            <a:off x="5148064" y="3789040"/>
            <a:ext cx="2088232" cy="1008112"/>
          </a:xfrm>
          <a:prstGeom prst="cloudCallout">
            <a:avLst>
              <a:gd name="adj1" fmla="val -59604"/>
              <a:gd name="adj2" fmla="val 9462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Chemical Energy! (Glucose)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Energy Efficiency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Calculates how efficient a machine is! </a:t>
            </a:r>
          </a:p>
          <a:p>
            <a:pPr lvl="1"/>
            <a:r>
              <a:rPr lang="en-CA" dirty="0" smtClean="0"/>
              <a:t>Is the percentage of energy consumed by a machine/system that was transformed into useful energy (i.e. energy needed to do job)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077072"/>
            <a:ext cx="8145232" cy="733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Energy Efficiency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Note, if you are solving for either Useful </a:t>
            </a:r>
            <a:r>
              <a:rPr lang="en-CA" dirty="0"/>
              <a:t>E</a:t>
            </a:r>
            <a:r>
              <a:rPr lang="en-CA" dirty="0" smtClean="0"/>
              <a:t>nergy or Total Energy, your Energy Efficiency value can’t be in percent form, but rather needs to be in fraction form</a:t>
            </a:r>
          </a:p>
          <a:p>
            <a:pPr lvl="1"/>
            <a:r>
              <a:rPr lang="en-CA" dirty="0" smtClean="0"/>
              <a:t>Example: 78% is 0.78, 32% is 0.32, 14% is 0.14…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Thermal Energy</a:t>
            </a: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Thermal energy is the energy contained in a substance</a:t>
            </a:r>
          </a:p>
          <a:p>
            <a:pPr lvl="1"/>
            <a:r>
              <a:rPr lang="en-CA" dirty="0" smtClean="0"/>
              <a:t>Determined by two factors: </a:t>
            </a:r>
            <a:r>
              <a:rPr lang="en-CA" dirty="0" smtClean="0">
                <a:solidFill>
                  <a:schemeClr val="accent5">
                    <a:lumMod val="75000"/>
                  </a:schemeClr>
                </a:solidFill>
              </a:rPr>
              <a:t>number of particles </a:t>
            </a:r>
            <a:r>
              <a:rPr lang="en-CA" dirty="0" smtClean="0"/>
              <a:t>and </a:t>
            </a:r>
            <a:r>
              <a:rPr lang="en-CA" dirty="0" smtClean="0">
                <a:solidFill>
                  <a:srgbClr val="FF0000"/>
                </a:solidFill>
              </a:rPr>
              <a:t>temperature</a:t>
            </a:r>
          </a:p>
          <a:p>
            <a:endParaRPr lang="en-CA" dirty="0">
              <a:solidFill>
                <a:srgbClr val="FF0000"/>
              </a:solidFill>
            </a:endParaRPr>
          </a:p>
          <a:p>
            <a:r>
              <a:rPr lang="en-CA" dirty="0" smtClean="0">
                <a:solidFill>
                  <a:schemeClr val="accent5">
                    <a:lumMod val="75000"/>
                  </a:schemeClr>
                </a:solidFill>
              </a:rPr>
              <a:t>More particles =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↑</a:t>
            </a:r>
            <a:r>
              <a:rPr lang="en-CA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/>
              </a:rPr>
              <a:t>in Thermal Energy</a:t>
            </a:r>
          </a:p>
          <a:p>
            <a:r>
              <a:rPr lang="en-CA" dirty="0" smtClean="0">
                <a:solidFill>
                  <a:schemeClr val="accent5">
                    <a:lumMod val="75000"/>
                  </a:schemeClr>
                </a:solidFill>
              </a:rPr>
              <a:t>Less particles =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↓</a:t>
            </a:r>
            <a:r>
              <a:rPr lang="en-CA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in Thermal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Energy</a:t>
            </a:r>
          </a:p>
          <a:p>
            <a:r>
              <a:rPr lang="en-CA" dirty="0" smtClean="0">
                <a:solidFill>
                  <a:srgbClr val="FF0000"/>
                </a:solidFill>
                <a:cs typeface="Times New Roman"/>
              </a:rPr>
              <a:t>High temperature =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↑</a:t>
            </a:r>
            <a:r>
              <a:rPr lang="en-CA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in Thermal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Energy</a:t>
            </a:r>
          </a:p>
          <a:p>
            <a:r>
              <a:rPr lang="en-CA" dirty="0" smtClean="0">
                <a:solidFill>
                  <a:srgbClr val="FF0000"/>
                </a:solidFill>
                <a:cs typeface="Times New Roman"/>
              </a:rPr>
              <a:t>Low temperature =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↓</a:t>
            </a:r>
            <a:r>
              <a:rPr lang="en-CA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in Thermal Energy</a:t>
            </a:r>
            <a:endParaRPr lang="en-CA" dirty="0" smtClean="0">
              <a:solidFill>
                <a:schemeClr val="accent4">
                  <a:lumMod val="75000"/>
                </a:schemeClr>
              </a:solidFill>
              <a:cs typeface="Times New Roman"/>
            </a:endParaRPr>
          </a:p>
          <a:p>
            <a:endParaRPr lang="en-CA" dirty="0">
              <a:solidFill>
                <a:srgbClr val="FF0000"/>
              </a:solidFill>
              <a:cs typeface="Times New Roman"/>
            </a:endParaRPr>
          </a:p>
          <a:p>
            <a:endParaRPr lang="en-CA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Heat!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the </a:t>
            </a:r>
            <a:r>
              <a:rPr lang="en-CA" b="1" dirty="0" smtClean="0">
                <a:solidFill>
                  <a:srgbClr val="FF0000"/>
                </a:solidFill>
              </a:rPr>
              <a:t>transfer of thermal energy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 between two environments with different temperatures</a:t>
            </a:r>
          </a:p>
          <a:p>
            <a:r>
              <a:rPr lang="en-CA" dirty="0" smtClean="0"/>
              <a:t>Always goes from </a:t>
            </a:r>
            <a:r>
              <a:rPr lang="en-C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warmer </a:t>
            </a:r>
            <a:r>
              <a:rPr lang="en-CA" dirty="0" smtClean="0"/>
              <a:t>to </a:t>
            </a:r>
            <a:r>
              <a:rPr lang="en-C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cooler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What’s the diff between Heat and Temp?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Heat depends on the speed of the particles (their agitation!) and how many of them are there!</a:t>
            </a:r>
          </a:p>
          <a:p>
            <a:r>
              <a:rPr lang="en-CA" dirty="0" smtClean="0"/>
              <a:t>Temperatures measures the degree of particle agitation!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403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Energy Efficiency!</vt:lpstr>
      <vt:lpstr>The Law of Conservation of Energy</vt:lpstr>
      <vt:lpstr>Difference between Energy Transfer and Transformation</vt:lpstr>
      <vt:lpstr>Difference between Energy Transfer and Transformation</vt:lpstr>
      <vt:lpstr>Energy Efficiency</vt:lpstr>
      <vt:lpstr>Energy Efficiency</vt:lpstr>
      <vt:lpstr>Thermal Energy</vt:lpstr>
      <vt:lpstr>Heat!</vt:lpstr>
      <vt:lpstr>What’s the diff between Heat and Temp?</vt:lpstr>
      <vt:lpstr>High vs Low Temp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Efficiency!</dc:title>
  <dc:creator>admin</dc:creator>
  <cp:lastModifiedBy>admin</cp:lastModifiedBy>
  <cp:revision>11</cp:revision>
  <dcterms:created xsi:type="dcterms:W3CDTF">2012-05-28T18:29:57Z</dcterms:created>
  <dcterms:modified xsi:type="dcterms:W3CDTF">2012-05-28T19:03:00Z</dcterms:modified>
</cp:coreProperties>
</file>