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58" r:id="rId4"/>
    <p:sldId id="259" r:id="rId5"/>
    <p:sldId id="260" r:id="rId6"/>
    <p:sldId id="261" r:id="rId7"/>
    <p:sldId id="277" r:id="rId8"/>
    <p:sldId id="263" r:id="rId9"/>
    <p:sldId id="278" r:id="rId10"/>
    <p:sldId id="265" r:id="rId11"/>
    <p:sldId id="279" r:id="rId12"/>
    <p:sldId id="280" r:id="rId13"/>
    <p:sldId id="266" r:id="rId14"/>
    <p:sldId id="267" r:id="rId15"/>
    <p:sldId id="268" r:id="rId16"/>
    <p:sldId id="281" r:id="rId17"/>
    <p:sldId id="269" r:id="rId18"/>
    <p:sldId id="282" r:id="rId19"/>
    <p:sldId id="270"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39C7D6CF-26ED-4267-9CD7-9047067D295B}"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C7D6CF-26ED-4267-9CD7-9047067D295B}"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C7D6CF-26ED-4267-9CD7-9047067D295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F1BE1E-DF97-4C4E-9AE0-6D9CDDD46807}" type="datetimeFigureOut">
              <a:rPr lang="en-CA" smtClean="0"/>
              <a:pPr/>
              <a:t>01/09/2015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39C7D6CF-26ED-4267-9CD7-9047067D295B}"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F1BE1E-DF97-4C4E-9AE0-6D9CDDD46807}" type="datetimeFigureOut">
              <a:rPr lang="en-CA" smtClean="0"/>
              <a:pPr/>
              <a:t>01/09/2015</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C7D6CF-26ED-4267-9CD7-9047067D295B}"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mnn.com/earth-matters/wilderness-resources/blogs/want-to-see-an-ocean-garbage-patch-in-person" TargetMode="External"/><Relationship Id="rId5" Type="http://schemas.openxmlformats.org/officeDocument/2006/relationships/hyperlink" Target="http://www.cnn.com/2014/09/24/world/gallery/climate-change-impact/"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ampland.time.com/2013/02/15/making-it-legal-to-touch-bear-cubs-and-other-unusual-state-bills/" TargetMode="External"/><Relationship Id="rId2" Type="http://schemas.openxmlformats.org/officeDocument/2006/relationships/hyperlink" Target="http://darwin.bio.uci.edu/sustain/global/sensem/nguyen97.htm" TargetMode="Externa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inzanaoutfitters.com/blackbearhunting.html"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peezees.com/northern-spotted-owl/"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ews.nationalgeographic.com/news/2014/07/140717-spotted-owls-barred-shooting-logging-endangered-species-science/"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nn.com/2014/09/24/world/gallery/climate-change-impact/"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hyperlink" Target="http://www.mddelcc.gouv.qc.ca/air/info-smo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mnn.com/earth-matters/wilderness-resources/blogs/want-to-see-an-ocean-garbage-patch-in-person"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environment.nationalgeographic.com/environment/photos/rainforest-deforestation/" TargetMode="External"/><Relationship Id="rId2" Type="http://schemas.openxmlformats.org/officeDocument/2006/relationships/hyperlink" Target="http://www.rainforestconcern.org/rainforest_facts/why_are_they_being_destroyed/" TargetMode="Externa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invadingspecies.com/invaders/fish/sea-lamprey/" TargetMode="External"/><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hyperlink" Target="http://britishseafishing.co.uk/sea-lampre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rc.carleton.edu/microbelife/topics/deadzone/index.html"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gulfhypoxia.net/news/default.asp?XMLFilename=201507011440.xml"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eddmaps.org/ipane/ipanespecies/trees/Acer_platanoides.htm"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eddmaps.org/ipane/ipanespecies/trees/Acer_platanoides.htm"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836712"/>
            <a:ext cx="8229600" cy="1143000"/>
          </a:xfrm>
        </p:spPr>
        <p:txBody>
          <a:bodyPr/>
          <a:lstStyle/>
          <a:p>
            <a:r>
              <a:rPr lang="en-CA" dirty="0" smtClean="0"/>
              <a:t>Environmental Challenges</a:t>
            </a:r>
            <a:endParaRPr lang="en-CA" dirty="0"/>
          </a:p>
        </p:txBody>
      </p:sp>
      <p:pic>
        <p:nvPicPr>
          <p:cNvPr id="1026" name="Picture 2" descr="marine debri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081" y="2374203"/>
            <a:ext cx="4616983" cy="34627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The consequences of climate change go far beyond warming temperatures, which scientists say are melting the polar ice caps and raising sea levels. Click through the gallery for a look at 10 other key effects of climate change, some of which may surprise yo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377380"/>
            <a:ext cx="3071100"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n the coming decades climate change will unleash megadroughts lasting 10 years or more, according to &amp;lt;a href=&amp;quot;http://journals.ametsoc.org/doi/abs/10.1175/JCLI-D-12-00282.1&amp;quot; target=&amp;quot;_blank&amp;quot;&amp;gt;a new report&amp;lt;/a&amp;gt; by scholars at Cornell University, the University of Arizona and the U.S. Geological Survey. We&amp;#39;re seeing hints of this already in many arid parts of the world and even in California, which has been rationing water amid record drought. In this 2012 photo, a man places his hand on parched soil in the Greater Upper Nile region of northeastern South Suda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4102395"/>
            <a:ext cx="3079446" cy="173454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31081" y="5984621"/>
            <a:ext cx="7180171" cy="400110"/>
          </a:xfrm>
          <a:prstGeom prst="rect">
            <a:avLst/>
          </a:prstGeom>
          <a:noFill/>
        </p:spPr>
        <p:txBody>
          <a:bodyPr wrap="none" rtlCol="0">
            <a:spAutoFit/>
          </a:bodyPr>
          <a:lstStyle/>
          <a:p>
            <a:r>
              <a:rPr lang="en-CA" sz="1000" dirty="0" smtClean="0">
                <a:hlinkClick r:id="rId5"/>
              </a:rPr>
              <a:t>http://www.cnn.com/2014/09/24/world/gallery/climate-change-impact/</a:t>
            </a:r>
            <a:r>
              <a:rPr lang="en-CA" sz="1000" dirty="0" smtClean="0"/>
              <a:t> (Above Right)</a:t>
            </a:r>
            <a:br>
              <a:rPr lang="en-CA" sz="1000" dirty="0" smtClean="0"/>
            </a:br>
            <a:r>
              <a:rPr lang="en-CA" sz="1000" dirty="0" smtClean="0">
                <a:hlinkClick r:id="rId6"/>
              </a:rPr>
              <a:t>http://www.mnn.com/earth-matters/wilderness-resources/blogs/want-to-see-an-ocean-garbage-patch-in-person</a:t>
            </a:r>
            <a:r>
              <a:rPr lang="en-CA" sz="1000" dirty="0" smtClean="0"/>
              <a:t> (Above Left)</a:t>
            </a:r>
            <a:endParaRPr lang="en-CA" sz="1000" dirty="0"/>
          </a:p>
        </p:txBody>
      </p:sp>
    </p:spTree>
    <p:extLst>
      <p:ext uri="{BB962C8B-B14F-4D97-AF65-F5344CB8AC3E}">
        <p14:creationId xmlns:p14="http://schemas.microsoft.com/office/powerpoint/2010/main" xmlns="" val="190793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Bear Bones</a:t>
            </a:r>
            <a:endParaRPr lang="en-CA" sz="3600" dirty="0"/>
          </a:p>
        </p:txBody>
      </p:sp>
      <p:sp>
        <p:nvSpPr>
          <p:cNvPr id="6" name="Text Placeholder 5"/>
          <p:cNvSpPr>
            <a:spLocks noGrp="1"/>
          </p:cNvSpPr>
          <p:nvPr>
            <p:ph type="body" idx="2"/>
          </p:nvPr>
        </p:nvSpPr>
        <p:spPr>
          <a:xfrm>
            <a:off x="685800" y="1676400"/>
            <a:ext cx="3454152" cy="3840832"/>
          </a:xfrm>
        </p:spPr>
        <p:txBody>
          <a:bodyPr/>
          <a:lstStyle/>
          <a:p>
            <a:r>
              <a:rPr lang="en-CA" dirty="0" smtClean="0"/>
              <a:t>Canadian black bears are killed by trophy and for-profit hunters, of the 300 000 black bears in Canada, how many are killed each year by hunting?</a:t>
            </a:r>
          </a:p>
          <a:p>
            <a:endParaRPr lang="en-CA" dirty="0"/>
          </a:p>
          <a:p>
            <a:pPr marL="342900" indent="-342900">
              <a:buAutoNum type="alphaUcParenR"/>
            </a:pPr>
            <a:r>
              <a:rPr lang="en-CA" dirty="0" smtClean="0"/>
              <a:t>3 000 (~1%)</a:t>
            </a:r>
          </a:p>
          <a:p>
            <a:pPr marL="342900" indent="-342900">
              <a:buAutoNum type="alphaUcParenR"/>
            </a:pPr>
            <a:endParaRPr lang="en-CA" dirty="0"/>
          </a:p>
          <a:p>
            <a:pPr marL="342900" indent="-342900">
              <a:buAutoNum type="alphaUcParenR"/>
            </a:pPr>
            <a:r>
              <a:rPr lang="en-CA" dirty="0" smtClean="0"/>
              <a:t>30 000 (~10%)</a:t>
            </a:r>
          </a:p>
          <a:p>
            <a:pPr marL="342900" indent="-342900">
              <a:buAutoNum type="alphaUcParenR"/>
            </a:pPr>
            <a:endParaRPr lang="en-CA" dirty="0"/>
          </a:p>
          <a:p>
            <a:pPr marL="342900" indent="-342900">
              <a:buAutoNum type="alphaUcParenR"/>
            </a:pPr>
            <a:r>
              <a:rPr lang="en-CA" dirty="0" smtClean="0"/>
              <a:t>60 000 (~20%)</a:t>
            </a:r>
          </a:p>
          <a:p>
            <a:pPr marL="342900" indent="-342900">
              <a:buAutoNum type="alphaUcParenR"/>
            </a:pPr>
            <a:endParaRPr lang="en-CA" dirty="0"/>
          </a:p>
          <a:p>
            <a:pPr marL="342900" indent="-342900">
              <a:buAutoNum type="alphaUcParenR"/>
            </a:pPr>
            <a:r>
              <a:rPr lang="en-CA" dirty="0" smtClean="0"/>
              <a:t>80 000 (~27%)</a:t>
            </a:r>
          </a:p>
          <a:p>
            <a:pPr marL="342900" indent="-342900">
              <a:buAutoNum type="alphaLcParenR"/>
            </a:pPr>
            <a:endParaRPr lang="en-CA" dirty="0"/>
          </a:p>
        </p:txBody>
      </p:sp>
      <p:sp>
        <p:nvSpPr>
          <p:cNvPr id="2" name="Rectangle 1"/>
          <p:cNvSpPr/>
          <p:nvPr/>
        </p:nvSpPr>
        <p:spPr>
          <a:xfrm>
            <a:off x="683568" y="5517232"/>
            <a:ext cx="7704856" cy="400110"/>
          </a:xfrm>
          <a:prstGeom prst="rect">
            <a:avLst/>
          </a:prstGeom>
        </p:spPr>
        <p:txBody>
          <a:bodyPr wrap="square">
            <a:spAutoFit/>
          </a:bodyPr>
          <a:lstStyle/>
          <a:p>
            <a:r>
              <a:rPr lang="en-CA" sz="1000" dirty="0">
                <a:hlinkClick r:id="rId2"/>
              </a:rPr>
              <a:t>http://</a:t>
            </a:r>
            <a:r>
              <a:rPr lang="en-CA" sz="1000" dirty="0" smtClean="0">
                <a:hlinkClick r:id="rId2"/>
              </a:rPr>
              <a:t>darwin.bio.uci.edu/sustain/global/sensem/nguyen97.htm</a:t>
            </a:r>
            <a:r>
              <a:rPr lang="en-CA" sz="1000" dirty="0" smtClean="0"/>
              <a:t> (</a:t>
            </a:r>
            <a:r>
              <a:rPr lang="en-CA" sz="1000" dirty="0"/>
              <a:t>Statistics)</a:t>
            </a:r>
            <a:br>
              <a:rPr lang="en-CA" sz="1000" dirty="0"/>
            </a:br>
            <a:r>
              <a:rPr lang="en-CA" sz="1000" dirty="0">
                <a:hlinkClick r:id="rId3"/>
              </a:rPr>
              <a:t>http://swampland.time.com/2013/02/15/making-it-legal-to-touch-bear-cubs-and-other-unusual-state-bills</a:t>
            </a:r>
            <a:r>
              <a:rPr lang="en-CA" sz="1000" dirty="0" smtClean="0">
                <a:hlinkClick r:id="rId3"/>
              </a:rPr>
              <a:t>/</a:t>
            </a:r>
            <a:r>
              <a:rPr lang="en-CA" sz="1000" dirty="0" smtClean="0"/>
              <a:t> (Image)</a:t>
            </a:r>
            <a:endParaRPr lang="en-CA" sz="1000" dirty="0"/>
          </a:p>
        </p:txBody>
      </p:sp>
      <p:pic>
        <p:nvPicPr>
          <p:cNvPr id="1026" name="Picture 2" descr="Black bear cu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2420888"/>
            <a:ext cx="4320480"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318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Bear Bones</a:t>
            </a:r>
            <a:endParaRPr lang="en-CA" sz="3600" dirty="0"/>
          </a:p>
        </p:txBody>
      </p:sp>
      <p:sp>
        <p:nvSpPr>
          <p:cNvPr id="6" name="Text Placeholder 5"/>
          <p:cNvSpPr>
            <a:spLocks noGrp="1"/>
          </p:cNvSpPr>
          <p:nvPr>
            <p:ph type="body" idx="2"/>
          </p:nvPr>
        </p:nvSpPr>
        <p:spPr>
          <a:xfrm>
            <a:off x="685800" y="1676400"/>
            <a:ext cx="3454152" cy="3840832"/>
          </a:xfrm>
        </p:spPr>
        <p:txBody>
          <a:bodyPr>
            <a:normAutofit lnSpcReduction="10000"/>
          </a:bodyPr>
          <a:lstStyle/>
          <a:p>
            <a:r>
              <a:rPr lang="en-CA" sz="1800" dirty="0" smtClean="0"/>
              <a:t>D) 80 000 Black Bears Annually </a:t>
            </a:r>
          </a:p>
          <a:p>
            <a:endParaRPr lang="en-CA" sz="1800" dirty="0"/>
          </a:p>
          <a:p>
            <a:r>
              <a:rPr lang="en-CA" dirty="0" smtClean="0"/>
              <a:t>-Despite the legal limit for black bear hunting being 2 bears per hunter per year, almost a third of Canada’s black bear population is taken by hunting each year, more than half of which is done illegally.</a:t>
            </a:r>
          </a:p>
          <a:p>
            <a:endParaRPr lang="en-CA" dirty="0"/>
          </a:p>
          <a:p>
            <a:r>
              <a:rPr lang="en-CA" dirty="0" smtClean="0"/>
              <a:t>-However, black bears are still not considered to be an at risk species by Environment Canada.</a:t>
            </a:r>
          </a:p>
          <a:p>
            <a:endParaRPr lang="en-CA" dirty="0"/>
          </a:p>
          <a:p>
            <a:r>
              <a:rPr lang="en-CA" dirty="0" smtClean="0"/>
              <a:t>-The paws and gall bladders of black bears are extremely valuable in some parts of the world. Gall bladders can be worth $20 000 to some buyers/smugglers.</a:t>
            </a:r>
            <a:endParaRPr lang="en-CA" dirty="0"/>
          </a:p>
        </p:txBody>
      </p:sp>
      <p:pic>
        <p:nvPicPr>
          <p:cNvPr id="1026" name="Picture 2" descr="http://www.inzanaoutfitters.com/images/photos/2014-bear5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1340768"/>
            <a:ext cx="3240360" cy="40437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133720" y="5517232"/>
            <a:ext cx="4572000" cy="246221"/>
          </a:xfrm>
          <a:prstGeom prst="rect">
            <a:avLst/>
          </a:prstGeom>
        </p:spPr>
        <p:txBody>
          <a:bodyPr>
            <a:spAutoFit/>
          </a:bodyPr>
          <a:lstStyle/>
          <a:p>
            <a:r>
              <a:rPr lang="en-US" sz="1000" dirty="0">
                <a:hlinkClick r:id="rId3"/>
              </a:rPr>
              <a:t>http://</a:t>
            </a:r>
            <a:r>
              <a:rPr lang="en-US" sz="1000" dirty="0" smtClean="0">
                <a:hlinkClick r:id="rId3"/>
              </a:rPr>
              <a:t>www.inzanaoutfitters.com/blackbearhunting.html</a:t>
            </a:r>
            <a:r>
              <a:rPr lang="en-US" sz="1000" dirty="0" smtClean="0"/>
              <a:t> (photo)</a:t>
            </a:r>
            <a:endParaRPr lang="en-US" sz="1000" dirty="0"/>
          </a:p>
        </p:txBody>
      </p:sp>
    </p:spTree>
    <p:extLst>
      <p:ext uri="{BB962C8B-B14F-4D97-AF65-F5344CB8AC3E}">
        <p14:creationId xmlns:p14="http://schemas.microsoft.com/office/powerpoint/2010/main" xmlns="" val="383201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Owl Wars, Who gives a Hoot?</a:t>
            </a:r>
            <a:endParaRPr lang="en-CA" sz="3600" dirty="0"/>
          </a:p>
        </p:txBody>
      </p:sp>
      <p:sp>
        <p:nvSpPr>
          <p:cNvPr id="6" name="Text Placeholder 5"/>
          <p:cNvSpPr>
            <a:spLocks noGrp="1"/>
          </p:cNvSpPr>
          <p:nvPr>
            <p:ph type="body" idx="2"/>
          </p:nvPr>
        </p:nvSpPr>
        <p:spPr>
          <a:xfrm>
            <a:off x="685800" y="1676400"/>
            <a:ext cx="3454152" cy="3840832"/>
          </a:xfrm>
        </p:spPr>
        <p:txBody>
          <a:bodyPr/>
          <a:lstStyle/>
          <a:p>
            <a:r>
              <a:rPr lang="en-CA" dirty="0" smtClean="0"/>
              <a:t>Spotted owls are in a desperate battle for territory against barred owls invading from the east. A new research effort is trying to help the spotted owls in an unusual way, what do you think that is?</a:t>
            </a:r>
          </a:p>
          <a:p>
            <a:endParaRPr lang="en-CA" dirty="0"/>
          </a:p>
          <a:p>
            <a:pPr marL="342900" indent="-342900">
              <a:buAutoNum type="alphaUcParenR"/>
            </a:pPr>
            <a:r>
              <a:rPr lang="en-CA" dirty="0" smtClean="0"/>
              <a:t>Chopping down trees with barred owl nests</a:t>
            </a:r>
          </a:p>
          <a:p>
            <a:pPr marL="342900" indent="-342900">
              <a:buAutoNum type="alphaUcParenR"/>
            </a:pPr>
            <a:r>
              <a:rPr lang="en-CA" dirty="0" smtClean="0"/>
              <a:t>Blasting barred owls out of the sky with shotguns</a:t>
            </a:r>
          </a:p>
          <a:p>
            <a:pPr marL="342900" indent="-342900">
              <a:buAutoNum type="alphaUcParenR"/>
            </a:pPr>
            <a:r>
              <a:rPr lang="en-CA" dirty="0" smtClean="0"/>
              <a:t>Sterilizing captured barred owls (No reproduction)</a:t>
            </a:r>
          </a:p>
          <a:p>
            <a:pPr marL="342900" indent="-342900">
              <a:buAutoNum type="alphaUcParenR"/>
            </a:pPr>
            <a:r>
              <a:rPr lang="en-CA" dirty="0" smtClean="0"/>
              <a:t>Developing a disease that only kills barred owls</a:t>
            </a:r>
          </a:p>
          <a:p>
            <a:pPr marL="342900" indent="-342900">
              <a:buAutoNum type="alphaUcParenR"/>
            </a:pPr>
            <a:endParaRPr lang="en-CA" dirty="0"/>
          </a:p>
        </p:txBody>
      </p:sp>
      <p:pic>
        <p:nvPicPr>
          <p:cNvPr id="2050" name="Picture 2" descr="Northern Spotted Ow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772816"/>
            <a:ext cx="4762500" cy="31718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932040" y="4969327"/>
            <a:ext cx="3813865" cy="261610"/>
          </a:xfrm>
          <a:prstGeom prst="rect">
            <a:avLst/>
          </a:prstGeom>
        </p:spPr>
        <p:txBody>
          <a:bodyPr wrap="none">
            <a:spAutoFit/>
          </a:bodyPr>
          <a:lstStyle/>
          <a:p>
            <a:r>
              <a:rPr lang="en-US" sz="1100" dirty="0">
                <a:hlinkClick r:id="rId3"/>
              </a:rPr>
              <a:t>http://speezees.com/northern-spotted-owl</a:t>
            </a:r>
            <a:r>
              <a:rPr lang="en-US" sz="1100" dirty="0" smtClean="0">
                <a:hlinkClick r:id="rId3"/>
              </a:rPr>
              <a:t>/</a:t>
            </a:r>
            <a:r>
              <a:rPr lang="en-US" sz="1100" dirty="0" smtClean="0"/>
              <a:t> (Above image)</a:t>
            </a:r>
            <a:endParaRPr lang="en-US" sz="1100" dirty="0"/>
          </a:p>
        </p:txBody>
      </p:sp>
    </p:spTree>
    <p:extLst>
      <p:ext uri="{BB962C8B-B14F-4D97-AF65-F5344CB8AC3E}">
        <p14:creationId xmlns:p14="http://schemas.microsoft.com/office/powerpoint/2010/main" xmlns="" val="252250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Owl Wars, Who gives a Hoot?</a:t>
            </a:r>
            <a:endParaRPr lang="en-CA" sz="3600" dirty="0"/>
          </a:p>
        </p:txBody>
      </p:sp>
      <p:sp>
        <p:nvSpPr>
          <p:cNvPr id="6" name="Text Placeholder 5"/>
          <p:cNvSpPr>
            <a:spLocks noGrp="1"/>
          </p:cNvSpPr>
          <p:nvPr>
            <p:ph type="body" idx="2"/>
          </p:nvPr>
        </p:nvSpPr>
        <p:spPr>
          <a:xfrm>
            <a:off x="685800" y="1676400"/>
            <a:ext cx="3094112" cy="3840832"/>
          </a:xfrm>
        </p:spPr>
        <p:txBody>
          <a:bodyPr>
            <a:normAutofit lnSpcReduction="10000"/>
          </a:bodyPr>
          <a:lstStyle/>
          <a:p>
            <a:r>
              <a:rPr lang="en-CA" sz="1800" dirty="0" smtClean="0"/>
              <a:t>B) Blasting barred owls out of the sky with shotguns</a:t>
            </a:r>
          </a:p>
          <a:p>
            <a:endParaRPr lang="en-CA" sz="1800" dirty="0"/>
          </a:p>
          <a:p>
            <a:r>
              <a:rPr lang="en-CA" dirty="0" smtClean="0"/>
              <a:t>-While still in a trial stage, the lethal removal of the invasive barred owls seems to be allowing the spotted owl populations to recover.</a:t>
            </a:r>
          </a:p>
          <a:p>
            <a:endParaRPr lang="en-CA" dirty="0"/>
          </a:p>
          <a:p>
            <a:r>
              <a:rPr lang="en-CA" dirty="0" smtClean="0"/>
              <a:t>-Barred owls are native to the East coast and it’s hypothesized that they were able to move through different habitats in Central Canada due to the trees planted in suburban areas. Other research suggests that global warming allowed the barred owls to inhabit the boreal forest.</a:t>
            </a:r>
          </a:p>
        </p:txBody>
      </p:sp>
      <p:sp>
        <p:nvSpPr>
          <p:cNvPr id="3" name="Rectangle 2"/>
          <p:cNvSpPr/>
          <p:nvPr/>
        </p:nvSpPr>
        <p:spPr>
          <a:xfrm>
            <a:off x="685800" y="5372639"/>
            <a:ext cx="8216652" cy="261610"/>
          </a:xfrm>
          <a:prstGeom prst="rect">
            <a:avLst/>
          </a:prstGeom>
        </p:spPr>
        <p:txBody>
          <a:bodyPr wrap="square">
            <a:spAutoFit/>
          </a:bodyPr>
          <a:lstStyle/>
          <a:p>
            <a:r>
              <a:rPr lang="en-US" sz="1100" dirty="0">
                <a:hlinkClick r:id="rId2"/>
              </a:rPr>
              <a:t>http://news.nationalgeographic.com/news/2014/07/140717-spotted-owls-barred-shooting-logging-endangered-species-science</a:t>
            </a:r>
            <a:r>
              <a:rPr lang="en-US" sz="1100" dirty="0" smtClean="0">
                <a:hlinkClick r:id="rId2"/>
              </a:rPr>
              <a:t>/</a:t>
            </a:r>
            <a:r>
              <a:rPr lang="en-US" sz="1100" dirty="0" smtClean="0"/>
              <a:t> </a:t>
            </a:r>
            <a:endParaRPr lang="en-US" sz="1100" dirty="0"/>
          </a:p>
        </p:txBody>
      </p:sp>
      <p:pic>
        <p:nvPicPr>
          <p:cNvPr id="2052" name="Picture 4" descr="http://news.nationalgeographic.com/content/dam/news/photos/000/814/81473.ngsversion.1424194493334.adapt.67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0962" y="1594460"/>
            <a:ext cx="3286451" cy="38601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2353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200" dirty="0" smtClean="0"/>
              <a:t>Climate Change: The Bad, the Ugly &amp; the Scary</a:t>
            </a:r>
            <a:endParaRPr lang="en-CA" sz="3200" dirty="0"/>
          </a:p>
        </p:txBody>
      </p:sp>
      <p:sp>
        <p:nvSpPr>
          <p:cNvPr id="6" name="Text Placeholder 5"/>
          <p:cNvSpPr>
            <a:spLocks noGrp="1"/>
          </p:cNvSpPr>
          <p:nvPr>
            <p:ph type="body" idx="2"/>
          </p:nvPr>
        </p:nvSpPr>
        <p:spPr>
          <a:xfrm>
            <a:off x="685800" y="1676400"/>
            <a:ext cx="3454152" cy="3840832"/>
          </a:xfrm>
        </p:spPr>
        <p:txBody>
          <a:bodyPr/>
          <a:lstStyle/>
          <a:p>
            <a:endParaRPr lang="en-CA" dirty="0" smtClean="0"/>
          </a:p>
          <a:p>
            <a:endParaRPr lang="en-CA" dirty="0"/>
          </a:p>
          <a:p>
            <a:r>
              <a:rPr lang="en-CA" dirty="0" smtClean="0"/>
              <a:t>The impact that we (humans) are having on the climate of our planet is talked about in almost all fields of modern science.</a:t>
            </a:r>
            <a:br>
              <a:rPr lang="en-CA" dirty="0" smtClean="0"/>
            </a:br>
            <a:r>
              <a:rPr lang="en-CA" dirty="0" smtClean="0"/>
              <a:t/>
            </a:r>
            <a:br>
              <a:rPr lang="en-CA" dirty="0" smtClean="0"/>
            </a:br>
            <a:r>
              <a:rPr lang="en-CA" dirty="0" smtClean="0"/>
              <a:t>Can you name some of the effects and signs of climate change that we might see in the news or our day to day lives?</a:t>
            </a:r>
            <a:endParaRPr lang="en-CA" dirty="0"/>
          </a:p>
        </p:txBody>
      </p:sp>
      <p:sp>
        <p:nvSpPr>
          <p:cNvPr id="2" name="Rectangle 1"/>
          <p:cNvSpPr/>
          <p:nvPr/>
        </p:nvSpPr>
        <p:spPr>
          <a:xfrm>
            <a:off x="685800" y="4509120"/>
            <a:ext cx="5976664" cy="584775"/>
          </a:xfrm>
          <a:prstGeom prst="rect">
            <a:avLst/>
          </a:prstGeom>
        </p:spPr>
        <p:txBody>
          <a:bodyPr wrap="square">
            <a:spAutoFit/>
          </a:bodyPr>
          <a:lstStyle/>
          <a:p>
            <a:r>
              <a:rPr lang="en-US" dirty="0" smtClean="0"/>
              <a:t>Slide Show via CNN</a:t>
            </a:r>
            <a:br>
              <a:rPr lang="en-US" dirty="0" smtClean="0"/>
            </a:br>
            <a:r>
              <a:rPr lang="en-US" sz="1400" dirty="0" smtClean="0">
                <a:hlinkClick r:id="rId2"/>
              </a:rPr>
              <a:t>http</a:t>
            </a:r>
            <a:r>
              <a:rPr lang="en-US" sz="1400" dirty="0">
                <a:hlinkClick r:id="rId2"/>
              </a:rPr>
              <a:t>://www.cnn.com/2014/09/24/world/gallery/climate-change-impact</a:t>
            </a:r>
            <a:r>
              <a:rPr lang="en-US" sz="1400" dirty="0" smtClean="0">
                <a:hlinkClick r:id="rId2"/>
              </a:rPr>
              <a:t>/</a:t>
            </a:r>
            <a:r>
              <a:rPr lang="en-US" sz="1400" dirty="0" smtClean="0"/>
              <a:t> </a:t>
            </a:r>
            <a:endParaRPr lang="en-US" sz="1400" dirty="0"/>
          </a:p>
        </p:txBody>
      </p:sp>
      <p:pic>
        <p:nvPicPr>
          <p:cNvPr id="4098" name="Picture 2" descr="CALD-Climate-Chane-Logo-Transpar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1709936"/>
            <a:ext cx="3024336"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156176" y="4488051"/>
            <a:ext cx="2390398" cy="246221"/>
          </a:xfrm>
          <a:prstGeom prst="rect">
            <a:avLst/>
          </a:prstGeom>
        </p:spPr>
        <p:txBody>
          <a:bodyPr wrap="none">
            <a:spAutoFit/>
          </a:bodyPr>
          <a:lstStyle/>
          <a:p>
            <a:r>
              <a:rPr lang="en-US" sz="1000" dirty="0"/>
              <a:t>http://cald.org/site/cald/?page_id=8033</a:t>
            </a:r>
          </a:p>
        </p:txBody>
      </p:sp>
    </p:spTree>
    <p:extLst>
      <p:ext uri="{BB962C8B-B14F-4D97-AF65-F5344CB8AC3E}">
        <p14:creationId xmlns:p14="http://schemas.microsoft.com/office/powerpoint/2010/main" xmlns="" val="2651975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itle 3"/>
              <p:cNvSpPr>
                <a:spLocks noGrp="1"/>
              </p:cNvSpPr>
              <p:nvPr>
                <p:ph type="title"/>
              </p:nvPr>
            </p:nvSpPr>
            <p:spPr>
              <a:xfrm>
                <a:off x="685800" y="514352"/>
                <a:ext cx="8062664" cy="1162050"/>
              </a:xfrm>
            </p:spPr>
            <p:txBody>
              <a:bodyPr/>
              <a:lstStyle/>
              <a:p>
                <a14:m>
                  <m:oMath xmlns:m="http://schemas.openxmlformats.org/officeDocument/2006/math">
                    <m:r>
                      <a:rPr lang="en-US" sz="3600" b="0" i="1" smtClean="0">
                        <a:latin typeface="Cambria Math" panose="02040503050406030204" pitchFamily="18" charset="0"/>
                      </a:rPr>
                      <m:t>𝐶</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𝑂</m:t>
                        </m:r>
                      </m:e>
                      <m:sub>
                        <m:r>
                          <a:rPr lang="en-US" sz="3600" b="0" i="1" smtClean="0">
                            <a:latin typeface="Cambria Math" panose="02040503050406030204" pitchFamily="18" charset="0"/>
                          </a:rPr>
                          <m:t>2</m:t>
                        </m:r>
                      </m:sub>
                    </m:sSub>
                  </m:oMath>
                </a14:m>
                <a:r>
                  <a:rPr lang="en-CA" sz="3600" dirty="0" smtClean="0"/>
                  <a:t> Emissions, How much is too much?</a:t>
                </a:r>
                <a:endParaRPr lang="en-CA" sz="3600" dirty="0"/>
              </a:p>
            </p:txBody>
          </p:sp>
        </mc:Choice>
        <mc:Fallback>
          <p:sp>
            <p:nvSpPr>
              <p:cNvPr id="4" name="Title 3"/>
              <p:cNvSpPr>
                <a:spLocks noGrp="1" noRot="1" noChangeAspect="1" noMove="1" noResize="1" noEditPoints="1" noAdjustHandles="1" noChangeArrowheads="1" noChangeShapeType="1" noTextEdit="1"/>
              </p:cNvSpPr>
              <p:nvPr>
                <p:ph type="title"/>
              </p:nvPr>
            </p:nvSpPr>
            <p:spPr>
              <a:xfrm>
                <a:off x="685800" y="514352"/>
                <a:ext cx="8062664" cy="1162050"/>
              </a:xfrm>
              <a:blipFill rotWithShape="0">
                <a:blip r:embed="rId2" cstate="print"/>
                <a:stretch>
                  <a:fillRect b="-23560"/>
                </a:stretch>
              </a:blipFill>
            </p:spPr>
            <p:txBody>
              <a:bodyPr/>
              <a:lstStyle/>
              <a:p>
                <a:r>
                  <a:rPr lang="en-US">
                    <a:noFill/>
                  </a:rPr>
                  <a:t> </a:t>
                </a:r>
              </a:p>
            </p:txBody>
          </p:sp>
        </mc:Fallback>
      </mc:AlternateContent>
      <p:sp>
        <p:nvSpPr>
          <p:cNvPr id="6" name="Text Placeholder 5"/>
          <p:cNvSpPr>
            <a:spLocks noGrp="1"/>
          </p:cNvSpPr>
          <p:nvPr>
            <p:ph type="body" idx="2"/>
          </p:nvPr>
        </p:nvSpPr>
        <p:spPr>
          <a:xfrm>
            <a:off x="685800" y="1676400"/>
            <a:ext cx="3814192" cy="3840832"/>
          </a:xfrm>
        </p:spPr>
        <p:txBody>
          <a:bodyPr/>
          <a:lstStyle/>
          <a:p>
            <a:r>
              <a:rPr lang="en-CA" dirty="0" smtClean="0"/>
              <a:t>Canadians produce about 700 megatons of carbon dioxide (or equivalent greenhouse gases) each year. What would have a similar mass to all that greenhouse gas?</a:t>
            </a:r>
          </a:p>
          <a:p>
            <a:endParaRPr lang="en-CA" dirty="0"/>
          </a:p>
          <a:p>
            <a:pPr marL="342900" indent="-342900">
              <a:buAutoNum type="alphaUcParenR"/>
            </a:pPr>
            <a:r>
              <a:rPr lang="en-CA" dirty="0" smtClean="0"/>
              <a:t>All the blue whales in the world (~10 000)</a:t>
            </a:r>
          </a:p>
          <a:p>
            <a:pPr marL="342900" indent="-342900">
              <a:buAutoNum type="alphaUcParenR"/>
            </a:pPr>
            <a:endParaRPr lang="en-CA" dirty="0" smtClean="0"/>
          </a:p>
          <a:p>
            <a:pPr marL="342900" indent="-342900">
              <a:buAutoNum type="alphaUcParenR"/>
            </a:pPr>
            <a:r>
              <a:rPr lang="en-CA" dirty="0" smtClean="0"/>
              <a:t>All the skyscrapers in the world (~2500)</a:t>
            </a:r>
          </a:p>
          <a:p>
            <a:pPr marL="342900" indent="-342900">
              <a:buAutoNum type="alphaUcParenR"/>
            </a:pPr>
            <a:endParaRPr lang="en-CA" dirty="0" smtClean="0"/>
          </a:p>
          <a:p>
            <a:pPr marL="342900" indent="-342900">
              <a:buAutoNum type="alphaUcParenR"/>
            </a:pPr>
            <a:r>
              <a:rPr lang="en-CA" dirty="0" smtClean="0"/>
              <a:t>The Great Pyramids at Giza</a:t>
            </a:r>
          </a:p>
          <a:p>
            <a:pPr marL="342900" indent="-342900">
              <a:buAutoNum type="alphaUcParenR"/>
            </a:pPr>
            <a:endParaRPr lang="en-CA" dirty="0" smtClean="0"/>
          </a:p>
          <a:p>
            <a:pPr marL="342900" indent="-342900">
              <a:buAutoNum type="alphaUcParenR"/>
            </a:pPr>
            <a:r>
              <a:rPr lang="en-CA" dirty="0" smtClean="0"/>
              <a:t>The combined mass of all living Canadians</a:t>
            </a:r>
          </a:p>
          <a:p>
            <a:pPr marL="342900" indent="-342900">
              <a:buAutoNum type="alphaUcParenR"/>
            </a:pPr>
            <a:endParaRPr lang="en-CA" dirty="0" smtClean="0"/>
          </a:p>
          <a:p>
            <a:pPr marL="342900" indent="-342900">
              <a:buAutoNum type="alphaUcParenR"/>
            </a:pPr>
            <a:r>
              <a:rPr lang="en-CA" dirty="0" smtClean="0"/>
              <a:t>The combined mass of all living humans</a:t>
            </a:r>
          </a:p>
          <a:p>
            <a:pPr marL="342900" indent="-342900">
              <a:buAutoNum type="alphaLcParenR"/>
            </a:pPr>
            <a:endParaRPr lang="en-CA" dirty="0"/>
          </a:p>
        </p:txBody>
      </p:sp>
      <p:pic>
        <p:nvPicPr>
          <p:cNvPr id="5122" name="Picture 2" descr="Du 29e étage de l’édifice Marie-Guyart à Québec - Photo : Manon Therrien, MDDE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4825" y="1857375"/>
            <a:ext cx="3945607" cy="29556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932040" y="4863161"/>
            <a:ext cx="4572000" cy="261610"/>
          </a:xfrm>
          <a:prstGeom prst="rect">
            <a:avLst/>
          </a:prstGeom>
        </p:spPr>
        <p:txBody>
          <a:bodyPr>
            <a:spAutoFit/>
          </a:bodyPr>
          <a:lstStyle/>
          <a:p>
            <a:r>
              <a:rPr lang="en-US" sz="1100" dirty="0">
                <a:hlinkClick r:id="rId4"/>
              </a:rPr>
              <a:t>http://www.mddelcc.gouv.qc.ca/air/info-smog</a:t>
            </a:r>
            <a:r>
              <a:rPr lang="en-US" sz="1100" dirty="0" smtClean="0">
                <a:hlinkClick r:id="rId4"/>
              </a:rPr>
              <a:t>/</a:t>
            </a:r>
            <a:r>
              <a:rPr lang="en-US" sz="1100" dirty="0" smtClean="0"/>
              <a:t> </a:t>
            </a:r>
            <a:endParaRPr lang="en-US" sz="1100" dirty="0"/>
          </a:p>
        </p:txBody>
      </p:sp>
    </p:spTree>
    <p:extLst>
      <p:ext uri="{BB962C8B-B14F-4D97-AF65-F5344CB8AC3E}">
        <p14:creationId xmlns:p14="http://schemas.microsoft.com/office/powerpoint/2010/main" xmlns="" val="3184877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itle 3"/>
              <p:cNvSpPr>
                <a:spLocks noGrp="1"/>
              </p:cNvSpPr>
              <p:nvPr>
                <p:ph type="title"/>
              </p:nvPr>
            </p:nvSpPr>
            <p:spPr>
              <a:xfrm>
                <a:off x="685800" y="514352"/>
                <a:ext cx="8062664" cy="1162050"/>
              </a:xfrm>
            </p:spPr>
            <p:txBody>
              <a:bodyPr/>
              <a:lstStyle/>
              <a:p>
                <a14:m>
                  <m:oMath xmlns:m="http://schemas.openxmlformats.org/officeDocument/2006/math">
                    <m:r>
                      <a:rPr lang="en-US" sz="3600" b="0" i="1" smtClean="0">
                        <a:latin typeface="Cambria Math" panose="02040503050406030204" pitchFamily="18" charset="0"/>
                      </a:rPr>
                      <m:t>𝐶</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𝑂</m:t>
                        </m:r>
                      </m:e>
                      <m:sub>
                        <m:r>
                          <a:rPr lang="en-US" sz="3600" b="0" i="1" smtClean="0">
                            <a:latin typeface="Cambria Math" panose="02040503050406030204" pitchFamily="18" charset="0"/>
                          </a:rPr>
                          <m:t>2</m:t>
                        </m:r>
                      </m:sub>
                    </m:sSub>
                  </m:oMath>
                </a14:m>
                <a:r>
                  <a:rPr lang="en-CA" sz="3600" dirty="0" smtClean="0"/>
                  <a:t> Emissions, How much is too much?</a:t>
                </a:r>
                <a:endParaRPr lang="en-CA" sz="3600" dirty="0"/>
              </a:p>
            </p:txBody>
          </p:sp>
        </mc:Choice>
        <mc:Fallback>
          <p:sp>
            <p:nvSpPr>
              <p:cNvPr id="4" name="Title 3"/>
              <p:cNvSpPr>
                <a:spLocks noGrp="1" noRot="1" noChangeAspect="1" noMove="1" noResize="1" noEditPoints="1" noAdjustHandles="1" noChangeArrowheads="1" noChangeShapeType="1" noTextEdit="1"/>
              </p:cNvSpPr>
              <p:nvPr>
                <p:ph type="title"/>
              </p:nvPr>
            </p:nvSpPr>
            <p:spPr>
              <a:xfrm>
                <a:off x="685800" y="514352"/>
                <a:ext cx="8062664" cy="1162050"/>
              </a:xfrm>
              <a:blipFill rotWithShape="0">
                <a:blip r:embed="rId2" cstate="print"/>
                <a:stretch>
                  <a:fillRect b="-23560"/>
                </a:stretch>
              </a:blipFill>
            </p:spPr>
            <p:txBody>
              <a:bodyPr/>
              <a:lstStyle/>
              <a:p>
                <a:r>
                  <a:rPr lang="en-US">
                    <a:noFill/>
                  </a:rPr>
                  <a:t> </a:t>
                </a:r>
              </a:p>
            </p:txBody>
          </p:sp>
        </mc:Fallback>
      </mc:AlternateContent>
      <p:sp>
        <p:nvSpPr>
          <p:cNvPr id="6" name="Text Placeholder 5"/>
          <p:cNvSpPr>
            <a:spLocks noGrp="1"/>
          </p:cNvSpPr>
          <p:nvPr>
            <p:ph type="body" idx="2"/>
          </p:nvPr>
        </p:nvSpPr>
        <p:spPr>
          <a:xfrm>
            <a:off x="685800" y="1676400"/>
            <a:ext cx="3814192" cy="3840832"/>
          </a:xfrm>
        </p:spPr>
        <p:txBody>
          <a:bodyPr/>
          <a:lstStyle/>
          <a:p>
            <a:endParaRPr lang="en-CA" dirty="0"/>
          </a:p>
          <a:p>
            <a:pPr marL="342900" indent="-342900">
              <a:buAutoNum type="alphaUcParenR"/>
            </a:pPr>
            <a:r>
              <a:rPr lang="en-CA" dirty="0" smtClean="0"/>
              <a:t>All the blue whales in the world (~10 000)</a:t>
            </a:r>
          </a:p>
          <a:p>
            <a:pPr marL="342900" indent="-342900">
              <a:buAutoNum type="alphaUcParenR"/>
            </a:pPr>
            <a:endParaRPr lang="en-CA" dirty="0" smtClean="0"/>
          </a:p>
          <a:p>
            <a:pPr marL="342900" indent="-342900">
              <a:buAutoNum type="alphaUcParenR"/>
            </a:pPr>
            <a:endParaRPr lang="en-CA" dirty="0" smtClean="0"/>
          </a:p>
          <a:p>
            <a:pPr marL="342900" indent="-342900">
              <a:buAutoNum type="alphaUcParenR"/>
            </a:pPr>
            <a:r>
              <a:rPr lang="en-CA" dirty="0" smtClean="0"/>
              <a:t>All the skyscrapers in the world (~2500)</a:t>
            </a:r>
          </a:p>
          <a:p>
            <a:pPr marL="342900" indent="-342900">
              <a:buAutoNum type="alphaUcParenR"/>
            </a:pPr>
            <a:endParaRPr lang="en-CA" dirty="0" smtClean="0"/>
          </a:p>
          <a:p>
            <a:pPr marL="342900" indent="-342900">
              <a:buAutoNum type="alphaUcParenR"/>
            </a:pPr>
            <a:endParaRPr lang="en-CA" dirty="0" smtClean="0"/>
          </a:p>
          <a:p>
            <a:pPr marL="342900" indent="-342900">
              <a:buAutoNum type="alphaUcParenR"/>
            </a:pPr>
            <a:r>
              <a:rPr lang="en-CA" dirty="0" smtClean="0"/>
              <a:t>The Great Pyramids at Giza</a:t>
            </a:r>
          </a:p>
          <a:p>
            <a:pPr marL="342900" indent="-342900">
              <a:buAutoNum type="alphaUcParenR"/>
            </a:pPr>
            <a:endParaRPr lang="en-CA" dirty="0" smtClean="0"/>
          </a:p>
          <a:p>
            <a:pPr marL="342900" indent="-342900">
              <a:buAutoNum type="alphaUcParenR"/>
            </a:pPr>
            <a:endParaRPr lang="en-CA" dirty="0" smtClean="0"/>
          </a:p>
          <a:p>
            <a:pPr marL="342900" indent="-342900">
              <a:buAutoNum type="alphaUcParenR"/>
            </a:pPr>
            <a:r>
              <a:rPr lang="en-CA" dirty="0" smtClean="0"/>
              <a:t>The combined mass of all living Canadians</a:t>
            </a:r>
          </a:p>
          <a:p>
            <a:pPr marL="342900" indent="-342900">
              <a:buAutoNum type="alphaUcParenR"/>
            </a:pPr>
            <a:endParaRPr lang="en-CA" dirty="0" smtClean="0"/>
          </a:p>
          <a:p>
            <a:pPr marL="342900" indent="-342900">
              <a:buAutoNum type="alphaUcParenR"/>
            </a:pPr>
            <a:endParaRPr lang="en-CA" dirty="0" smtClean="0"/>
          </a:p>
          <a:p>
            <a:pPr marL="342900" indent="-342900">
              <a:buAutoNum type="alphaUcParenR"/>
            </a:pPr>
            <a:r>
              <a:rPr lang="en-CA" dirty="0" smtClean="0"/>
              <a:t>The combined mass of all living humans</a:t>
            </a:r>
          </a:p>
          <a:p>
            <a:pPr marL="342900" indent="-342900">
              <a:buAutoNum type="alphaLcParenR"/>
            </a:pPr>
            <a:endParaRPr lang="en-CA" dirty="0"/>
          </a:p>
        </p:txBody>
      </p:sp>
      <p:sp>
        <p:nvSpPr>
          <p:cNvPr id="7" name="Text Placeholder 5"/>
          <p:cNvSpPr txBox="1">
            <a:spLocks/>
          </p:cNvSpPr>
          <p:nvPr/>
        </p:nvSpPr>
        <p:spPr>
          <a:xfrm>
            <a:off x="4355976" y="1676400"/>
            <a:ext cx="4162400" cy="3840832"/>
          </a:xfrm>
          <a:prstGeom prst="rect">
            <a:avLst/>
          </a:prstGeom>
        </p:spPr>
        <p:txBody>
          <a:bodyPr vert="horz" lIns="18288" rIns="18288">
            <a:normAutofit/>
          </a:bodyPr>
          <a:lstStyle>
            <a:lvl1pPr marL="0" indent="0" algn="l" rtl="0" eaLnBrk="1" latinLnBrk="0" hangingPunct="1">
              <a:spcBef>
                <a:spcPct val="20000"/>
              </a:spcBef>
              <a:buClr>
                <a:schemeClr val="accent3"/>
              </a:buClr>
              <a:buSzPct val="95000"/>
              <a:buFont typeface="Wingdings 2"/>
              <a:buNone/>
              <a:defRPr kumimoji="0" sz="1400" kern="1200">
                <a:solidFill>
                  <a:schemeClr val="tx1"/>
                </a:solidFill>
                <a:latin typeface="+mn-lt"/>
                <a:ea typeface="+mn-ea"/>
                <a:cs typeface="+mn-cs"/>
              </a:defRPr>
            </a:lvl1pPr>
            <a:lvl2pPr marL="640080" indent="0" algn="l" rtl="0" eaLnBrk="1" latinLnBrk="0" hangingPunct="1">
              <a:spcBef>
                <a:spcPct val="20000"/>
              </a:spcBef>
              <a:buClr>
                <a:schemeClr val="accent1"/>
              </a:buClr>
              <a:buSzPct val="85000"/>
              <a:buFont typeface="Wingdings 2"/>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2"/>
              </a:buClr>
              <a:buSzPct val="70000"/>
              <a:buFont typeface="Wingdings 2"/>
              <a:buNone/>
              <a:defRPr kumimoji="0" sz="1000" kern="1200">
                <a:solidFill>
                  <a:schemeClr val="tx1"/>
                </a:solidFill>
                <a:latin typeface="+mn-lt"/>
                <a:ea typeface="+mn-ea"/>
                <a:cs typeface="+mn-cs"/>
              </a:defRPr>
            </a:lvl3pPr>
            <a:lvl4pPr marL="1188720" indent="0" algn="l" rtl="0" eaLnBrk="1" latinLnBrk="0" hangingPunct="1">
              <a:spcBef>
                <a:spcPct val="20000"/>
              </a:spcBef>
              <a:buClr>
                <a:schemeClr val="accent3"/>
              </a:buClr>
              <a:buSzPct val="65000"/>
              <a:buFont typeface="Wingdings 2"/>
              <a:buNone/>
              <a:defRPr kumimoji="0" sz="900" kern="1200">
                <a:solidFill>
                  <a:schemeClr val="tx1"/>
                </a:solidFill>
                <a:latin typeface="+mn-lt"/>
                <a:ea typeface="+mn-ea"/>
                <a:cs typeface="+mn-cs"/>
              </a:defRPr>
            </a:lvl4pPr>
            <a:lvl5pPr marL="1463040" indent="0" algn="l" rtl="0" eaLnBrk="1" latinLnBrk="0" hangingPunct="1">
              <a:spcBef>
                <a:spcPct val="20000"/>
              </a:spcBef>
              <a:buClr>
                <a:schemeClr val="accent4"/>
              </a:buClr>
              <a:buSzPct val="65000"/>
              <a:buFont typeface="Wingdings 2"/>
              <a:buNone/>
              <a:defRPr kumimoji="0" sz="9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endParaRPr lang="en-CA" dirty="0" smtClean="0"/>
          </a:p>
          <a:p>
            <a:pPr algn="ctr"/>
            <a:r>
              <a:rPr lang="en-CA" dirty="0" smtClean="0">
                <a:solidFill>
                  <a:schemeClr val="bg2">
                    <a:lumMod val="50000"/>
                  </a:schemeClr>
                </a:solidFill>
              </a:rPr>
              <a:t>200T per whale x 10 000 = 2 000 000 Tons</a:t>
            </a:r>
          </a:p>
          <a:p>
            <a:pPr algn="ctr"/>
            <a:r>
              <a:rPr lang="en-CA" dirty="0" smtClean="0">
                <a:solidFill>
                  <a:schemeClr val="bg2">
                    <a:lumMod val="50000"/>
                  </a:schemeClr>
                </a:solidFill>
              </a:rPr>
              <a:t>-Too Light-</a:t>
            </a:r>
            <a:endParaRPr lang="en-CA" dirty="0">
              <a:solidFill>
                <a:schemeClr val="bg2">
                  <a:lumMod val="50000"/>
                </a:schemeClr>
              </a:solidFill>
            </a:endParaRPr>
          </a:p>
          <a:p>
            <a:pPr algn="ctr"/>
            <a:endParaRPr lang="en-CA" dirty="0" smtClean="0"/>
          </a:p>
          <a:p>
            <a:pPr algn="ctr"/>
            <a:r>
              <a:rPr lang="en-CA" dirty="0" smtClean="0">
                <a:solidFill>
                  <a:srgbClr val="00B050"/>
                </a:solidFill>
              </a:rPr>
              <a:t>222 500T per tower x 2500 = 556 250 000 Tons</a:t>
            </a:r>
          </a:p>
          <a:p>
            <a:pPr algn="ctr"/>
            <a:r>
              <a:rPr lang="en-CA" dirty="0" smtClean="0">
                <a:solidFill>
                  <a:srgbClr val="00B050"/>
                </a:solidFill>
              </a:rPr>
              <a:t>Pretty Close!</a:t>
            </a:r>
          </a:p>
          <a:p>
            <a:pPr algn="ctr"/>
            <a:endParaRPr lang="en-CA" dirty="0" smtClean="0"/>
          </a:p>
          <a:p>
            <a:pPr algn="ctr"/>
            <a:r>
              <a:rPr lang="en-CA" dirty="0" smtClean="0">
                <a:solidFill>
                  <a:schemeClr val="bg2">
                    <a:lumMod val="50000"/>
                  </a:schemeClr>
                </a:solidFill>
              </a:rPr>
              <a:t>3T per block x 2 000 000 blocks = 6 000 000 Tons</a:t>
            </a:r>
            <a:br>
              <a:rPr lang="en-CA" dirty="0" smtClean="0">
                <a:solidFill>
                  <a:schemeClr val="bg2">
                    <a:lumMod val="50000"/>
                  </a:schemeClr>
                </a:solidFill>
              </a:rPr>
            </a:br>
            <a:r>
              <a:rPr lang="en-CA" dirty="0" smtClean="0">
                <a:solidFill>
                  <a:schemeClr val="bg2">
                    <a:lumMod val="50000"/>
                  </a:schemeClr>
                </a:solidFill>
              </a:rPr>
              <a:t>-Too Light-</a:t>
            </a:r>
          </a:p>
          <a:p>
            <a:pPr marL="342900" indent="-342900" algn="ctr">
              <a:buFont typeface="Wingdings 2"/>
              <a:buAutoNum type="alphaUcParenR"/>
            </a:pPr>
            <a:endParaRPr lang="en-CA" dirty="0" smtClean="0"/>
          </a:p>
          <a:p>
            <a:pPr algn="ctr"/>
            <a:r>
              <a:rPr lang="en-CA" dirty="0" smtClean="0">
                <a:solidFill>
                  <a:schemeClr val="bg2">
                    <a:lumMod val="50000"/>
                  </a:schemeClr>
                </a:solidFill>
              </a:rPr>
              <a:t>0.08T each x 35 000 000 people = 2 800 000 Tons</a:t>
            </a:r>
          </a:p>
          <a:p>
            <a:pPr algn="ctr"/>
            <a:r>
              <a:rPr lang="en-CA" dirty="0" smtClean="0">
                <a:solidFill>
                  <a:schemeClr val="bg2">
                    <a:lumMod val="50000"/>
                  </a:schemeClr>
                </a:solidFill>
              </a:rPr>
              <a:t>-Too Light-</a:t>
            </a:r>
          </a:p>
          <a:p>
            <a:pPr marL="342900" indent="-342900" algn="ctr">
              <a:buFont typeface="Wingdings 2"/>
              <a:buAutoNum type="alphaUcParenR"/>
            </a:pPr>
            <a:endParaRPr lang="en-CA" dirty="0" smtClean="0"/>
          </a:p>
          <a:p>
            <a:pPr algn="ctr"/>
            <a:r>
              <a:rPr lang="en-CA" dirty="0" smtClean="0">
                <a:solidFill>
                  <a:srgbClr val="00B050"/>
                </a:solidFill>
              </a:rPr>
              <a:t>0.06T each x 7 300 000 000 people = 438 000 000Tons</a:t>
            </a:r>
            <a:r>
              <a:rPr lang="en-CA" dirty="0" smtClean="0"/>
              <a:t/>
            </a:r>
            <a:br>
              <a:rPr lang="en-CA" dirty="0" smtClean="0"/>
            </a:br>
            <a:r>
              <a:rPr lang="en-CA" dirty="0">
                <a:solidFill>
                  <a:srgbClr val="00B050"/>
                </a:solidFill>
              </a:rPr>
              <a:t>Pretty Close!</a:t>
            </a:r>
          </a:p>
          <a:p>
            <a:pPr algn="ctr"/>
            <a:endParaRPr lang="en-CA" dirty="0" smtClean="0"/>
          </a:p>
          <a:p>
            <a:pPr marL="342900" indent="-342900" algn="ctr">
              <a:buFont typeface="Wingdings 2"/>
              <a:buAutoNum type="alphaLcParenR"/>
            </a:pPr>
            <a:endParaRPr lang="en-CA" dirty="0"/>
          </a:p>
        </p:txBody>
      </p:sp>
    </p:spTree>
    <p:extLst>
      <p:ext uri="{BB962C8B-B14F-4D97-AF65-F5344CB8AC3E}">
        <p14:creationId xmlns:p14="http://schemas.microsoft.com/office/powerpoint/2010/main" xmlns="" val="1704484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Gross! My Cheeseburger’s all Soggy!</a:t>
            </a:r>
            <a:endParaRPr lang="en-CA" sz="3600" dirty="0"/>
          </a:p>
        </p:txBody>
      </p:sp>
      <p:sp>
        <p:nvSpPr>
          <p:cNvPr id="6" name="Text Placeholder 5"/>
          <p:cNvSpPr>
            <a:spLocks noGrp="1"/>
          </p:cNvSpPr>
          <p:nvPr>
            <p:ph type="body" idx="2"/>
          </p:nvPr>
        </p:nvSpPr>
        <p:spPr>
          <a:xfrm>
            <a:off x="685800" y="1676400"/>
            <a:ext cx="3670176" cy="3840832"/>
          </a:xfrm>
        </p:spPr>
        <p:txBody>
          <a:bodyPr/>
          <a:lstStyle/>
          <a:p>
            <a:r>
              <a:rPr lang="en-CA" dirty="0" smtClean="0"/>
              <a:t>Water is our most valuable resource and we use it for almost everything. From manufacturing to cooking, from cleaning to artistic expression and scientific research.</a:t>
            </a:r>
            <a:br>
              <a:rPr lang="en-CA" dirty="0" smtClean="0"/>
            </a:br>
            <a:r>
              <a:rPr lang="en-CA" dirty="0" smtClean="0"/>
              <a:t/>
            </a:r>
            <a:br>
              <a:rPr lang="en-CA" dirty="0" smtClean="0"/>
            </a:br>
            <a:r>
              <a:rPr lang="en-CA" dirty="0" smtClean="0"/>
              <a:t>How much water do you think it takes to make a fast food meal? (Burger + Fries + Soda)</a:t>
            </a:r>
          </a:p>
          <a:p>
            <a:endParaRPr lang="en-CA" dirty="0"/>
          </a:p>
          <a:p>
            <a:pPr marL="342900" indent="-342900">
              <a:buAutoNum type="alphaUcParenR"/>
            </a:pPr>
            <a:r>
              <a:rPr lang="en-CA" dirty="0" smtClean="0"/>
              <a:t>25 Liters </a:t>
            </a:r>
          </a:p>
          <a:p>
            <a:pPr marL="342900" indent="-342900">
              <a:buAutoNum type="alphaUcParenR"/>
            </a:pPr>
            <a:endParaRPr lang="en-CA" dirty="0" smtClean="0"/>
          </a:p>
          <a:p>
            <a:pPr marL="342900" indent="-342900">
              <a:buAutoNum type="alphaUcParenR"/>
            </a:pPr>
            <a:r>
              <a:rPr lang="en-CA" dirty="0" smtClean="0"/>
              <a:t>130 Liters</a:t>
            </a:r>
          </a:p>
          <a:p>
            <a:pPr marL="342900" indent="-342900">
              <a:buAutoNum type="alphaUcParenR"/>
            </a:pPr>
            <a:endParaRPr lang="en-CA" dirty="0" smtClean="0"/>
          </a:p>
          <a:p>
            <a:pPr marL="342900" indent="-342900">
              <a:buAutoNum type="alphaUcParenR"/>
            </a:pPr>
            <a:r>
              <a:rPr lang="en-CA" dirty="0" smtClean="0"/>
              <a:t>2300 Liters</a:t>
            </a:r>
          </a:p>
          <a:p>
            <a:pPr marL="342900" indent="-342900">
              <a:buAutoNum type="alphaUcParenR"/>
            </a:pPr>
            <a:endParaRPr lang="en-CA" dirty="0" smtClean="0"/>
          </a:p>
          <a:p>
            <a:pPr marL="342900" indent="-342900">
              <a:buAutoNum type="alphaUcParenR"/>
            </a:pPr>
            <a:r>
              <a:rPr lang="en-CA" dirty="0" smtClean="0"/>
              <a:t>8400 Liters</a:t>
            </a:r>
          </a:p>
        </p:txBody>
      </p:sp>
      <p:pic>
        <p:nvPicPr>
          <p:cNvPr id="6146" name="Picture 2" descr="http://www.cliparthut.com/clip-arts/52/fast-food-clip-art-522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2348880"/>
            <a:ext cx="2476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vignette2.wikia.nocookie.net/avatar/images/5/50/Waterbending_emblem.png/revision/latest?cb=201307291829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4564" y="836712"/>
            <a:ext cx="1061491" cy="10614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sosceles Triangle 2"/>
          <p:cNvSpPr/>
          <p:nvPr/>
        </p:nvSpPr>
        <p:spPr>
          <a:xfrm rot="10800000">
            <a:off x="7687760" y="3320430"/>
            <a:ext cx="1060704" cy="914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descr="https://upload.wikimedia.org/wikipedia/commons/f/fa/Water-3D-ball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4465823">
            <a:off x="3682135" y="4724027"/>
            <a:ext cx="1800200" cy="1181586"/>
          </a:xfrm>
          <a:prstGeom prst="rect">
            <a:avLst/>
          </a:prstGeom>
          <a:noFill/>
          <a:extLst>
            <a:ext uri="{909E8E84-426E-40DD-AFC4-6F175D3DCCD1}">
              <a14:hiddenFill xmlns:a14="http://schemas.microsoft.com/office/drawing/2010/main" xmlns="">
                <a:solidFill>
                  <a:srgbClr val="FFFFFF"/>
                </a:solidFill>
              </a14:hiddenFill>
            </a:ext>
          </a:extLst>
        </p:spPr>
      </p:pic>
      <p:pic>
        <p:nvPicPr>
          <p:cNvPr id="6158" name="Picture 14" descr="http://choupette.wifeo.com/images/w/wat/Water-molecule-3D-300x25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7840023">
            <a:off x="7180118" y="4836330"/>
            <a:ext cx="1589653" cy="1361803"/>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5" name="TextBox 4"/>
              <p:cNvSpPr txBox="1"/>
              <p:nvPr/>
            </p:nvSpPr>
            <p:spPr>
              <a:xfrm>
                <a:off x="5377341" y="1921073"/>
                <a:ext cx="1225857" cy="55399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l-GR" sz="3600" i="1" smtClean="0">
                              <a:latin typeface="Cambria Math" panose="02040503050406030204" pitchFamily="18" charset="0"/>
                            </a:rPr>
                          </m:ctrlPr>
                        </m:sSubPr>
                        <m:e>
                          <m:r>
                            <a:rPr lang="en-US" sz="3600" b="0" i="1" smtClean="0">
                              <a:latin typeface="Cambria Math" panose="02040503050406030204" pitchFamily="18" charset="0"/>
                            </a:rPr>
                            <m:t>𝐻</m:t>
                          </m:r>
                        </m:e>
                        <m:sub>
                          <m:r>
                            <a:rPr lang="en-US" sz="3600" b="0" i="1" smtClean="0">
                              <a:latin typeface="Cambria Math" panose="02040503050406030204" pitchFamily="18" charset="0"/>
                            </a:rPr>
                            <m:t>2</m:t>
                          </m:r>
                        </m:sub>
                      </m:sSub>
                      <m:r>
                        <a:rPr lang="en-US" sz="3600" b="0" i="1" smtClean="0">
                          <a:latin typeface="Cambria Math" panose="02040503050406030204" pitchFamily="18" charset="0"/>
                        </a:rPr>
                        <m:t>𝑂</m:t>
                      </m:r>
                    </m:oMath>
                  </m:oMathPara>
                </a14:m>
                <a:endParaRPr lang="en-US" sz="3600" dirty="0"/>
              </a:p>
            </p:txBody>
          </p:sp>
        </mc:Choice>
        <mc:Fallback>
          <p:sp>
            <p:nvSpPr>
              <p:cNvPr id="5" name="TextBox 4"/>
              <p:cNvSpPr txBox="1">
                <a:spLocks noRot="1" noChangeAspect="1" noMove="1" noResize="1" noEditPoints="1" noAdjustHandles="1" noChangeArrowheads="1" noChangeShapeType="1" noTextEdit="1"/>
              </p:cNvSpPr>
              <p:nvPr/>
            </p:nvSpPr>
            <p:spPr>
              <a:xfrm>
                <a:off x="5377341" y="1921073"/>
                <a:ext cx="1225857" cy="553998"/>
              </a:xfrm>
              <a:prstGeom prst="rect">
                <a:avLst/>
              </a:prstGeom>
              <a:blipFill rotWithShape="0">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887375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Gross! My Cheeseburger’s all Soggy!</a:t>
            </a:r>
            <a:endParaRPr lang="en-CA" sz="3600" dirty="0"/>
          </a:p>
        </p:txBody>
      </p:sp>
      <p:sp>
        <p:nvSpPr>
          <p:cNvPr id="6" name="Text Placeholder 5"/>
          <p:cNvSpPr>
            <a:spLocks noGrp="1"/>
          </p:cNvSpPr>
          <p:nvPr>
            <p:ph type="body" idx="2"/>
          </p:nvPr>
        </p:nvSpPr>
        <p:spPr>
          <a:xfrm>
            <a:off x="685800" y="1676400"/>
            <a:ext cx="3670176" cy="3840832"/>
          </a:xfrm>
        </p:spPr>
        <p:txBody>
          <a:bodyPr>
            <a:normAutofit/>
          </a:bodyPr>
          <a:lstStyle/>
          <a:p>
            <a:pPr algn="ctr"/>
            <a:r>
              <a:rPr lang="en-CA" sz="1800" dirty="0" smtClean="0"/>
              <a:t>C) 2300 Liters of Water</a:t>
            </a:r>
          </a:p>
          <a:p>
            <a:r>
              <a:rPr lang="en-CA" dirty="0" smtClean="0"/>
              <a:t>When you take into account all the water needed to grow the plants that feed the cow, produce flour and sesame for the bun, lettuce, mustard, tomatoes and all those fixings it really adds up.</a:t>
            </a:r>
            <a:br>
              <a:rPr lang="en-CA" dirty="0" smtClean="0"/>
            </a:br>
            <a:r>
              <a:rPr lang="en-CA" dirty="0" smtClean="0"/>
              <a:t/>
            </a:r>
            <a:br>
              <a:rPr lang="en-CA" dirty="0" smtClean="0"/>
            </a:br>
            <a:r>
              <a:rPr lang="en-CA" dirty="0" smtClean="0"/>
              <a:t>Growing and processing a single potato to make French fries can require several hundred liters of water. And getting that water where it needs to be can take a lot of energy.</a:t>
            </a:r>
          </a:p>
        </p:txBody>
      </p:sp>
      <p:pic>
        <p:nvPicPr>
          <p:cNvPr id="6146" name="Picture 2" descr="http://www.cliparthut.com/clip-arts/52/fast-food-clip-art-522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2348880"/>
            <a:ext cx="2476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vignette2.wikia.nocookie.net/avatar/images/5/50/Waterbending_emblem.png/revision/latest?cb=201307291829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4564" y="836712"/>
            <a:ext cx="1061491" cy="10614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sosceles Triangle 2"/>
          <p:cNvSpPr/>
          <p:nvPr/>
        </p:nvSpPr>
        <p:spPr>
          <a:xfrm rot="10800000">
            <a:off x="7687760" y="3320430"/>
            <a:ext cx="1060704" cy="914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descr="https://upload.wikimedia.org/wikipedia/commons/f/fa/Water-3D-ball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4465823">
            <a:off x="3682135" y="4724027"/>
            <a:ext cx="1800200" cy="1181586"/>
          </a:xfrm>
          <a:prstGeom prst="rect">
            <a:avLst/>
          </a:prstGeom>
          <a:noFill/>
          <a:extLst>
            <a:ext uri="{909E8E84-426E-40DD-AFC4-6F175D3DCCD1}">
              <a14:hiddenFill xmlns:a14="http://schemas.microsoft.com/office/drawing/2010/main" xmlns="">
                <a:solidFill>
                  <a:srgbClr val="FFFFFF"/>
                </a:solidFill>
              </a14:hiddenFill>
            </a:ext>
          </a:extLst>
        </p:spPr>
      </p:pic>
      <p:pic>
        <p:nvPicPr>
          <p:cNvPr id="6158" name="Picture 14" descr="http://choupette.wifeo.com/images/w/wat/Water-molecule-3D-300x25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7840023">
            <a:off x="7180118" y="4836330"/>
            <a:ext cx="1589653" cy="1361803"/>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5" name="TextBox 4"/>
              <p:cNvSpPr txBox="1"/>
              <p:nvPr/>
            </p:nvSpPr>
            <p:spPr>
              <a:xfrm>
                <a:off x="5377341" y="1921073"/>
                <a:ext cx="1225857" cy="55399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l-GR" sz="3600" i="1" smtClean="0">
                              <a:latin typeface="Cambria Math" panose="02040503050406030204" pitchFamily="18" charset="0"/>
                            </a:rPr>
                          </m:ctrlPr>
                        </m:sSubPr>
                        <m:e>
                          <m:r>
                            <a:rPr lang="en-US" sz="3600" b="0" i="1" smtClean="0">
                              <a:latin typeface="Cambria Math" panose="02040503050406030204" pitchFamily="18" charset="0"/>
                            </a:rPr>
                            <m:t>𝐻</m:t>
                          </m:r>
                        </m:e>
                        <m:sub>
                          <m:r>
                            <a:rPr lang="en-US" sz="3600" b="0" i="1" smtClean="0">
                              <a:latin typeface="Cambria Math" panose="02040503050406030204" pitchFamily="18" charset="0"/>
                            </a:rPr>
                            <m:t>2</m:t>
                          </m:r>
                        </m:sub>
                      </m:sSub>
                      <m:r>
                        <a:rPr lang="en-US" sz="3600" b="0" i="1" smtClean="0">
                          <a:latin typeface="Cambria Math" panose="02040503050406030204" pitchFamily="18" charset="0"/>
                        </a:rPr>
                        <m:t>𝑂</m:t>
                      </m:r>
                    </m:oMath>
                  </m:oMathPara>
                </a14:m>
                <a:endParaRPr lang="en-US" sz="3600" dirty="0"/>
              </a:p>
            </p:txBody>
          </p:sp>
        </mc:Choice>
        <mc:Fallback>
          <p:sp>
            <p:nvSpPr>
              <p:cNvPr id="5" name="TextBox 4"/>
              <p:cNvSpPr txBox="1">
                <a:spLocks noRot="1" noChangeAspect="1" noMove="1" noResize="1" noEditPoints="1" noAdjustHandles="1" noChangeArrowheads="1" noChangeShapeType="1" noTextEdit="1"/>
              </p:cNvSpPr>
              <p:nvPr/>
            </p:nvSpPr>
            <p:spPr>
              <a:xfrm>
                <a:off x="5377341" y="1921073"/>
                <a:ext cx="1225857" cy="553998"/>
              </a:xfrm>
              <a:prstGeom prst="rect">
                <a:avLst/>
              </a:prstGeom>
              <a:blipFill rotWithShape="0">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224700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Lungs of the Earth </a:t>
            </a:r>
            <a:endParaRPr lang="en-CA" sz="3600" dirty="0"/>
          </a:p>
        </p:txBody>
      </p:sp>
      <p:sp>
        <p:nvSpPr>
          <p:cNvPr id="6" name="Text Placeholder 5"/>
          <p:cNvSpPr>
            <a:spLocks noGrp="1"/>
          </p:cNvSpPr>
          <p:nvPr>
            <p:ph type="body" idx="2"/>
          </p:nvPr>
        </p:nvSpPr>
        <p:spPr>
          <a:xfrm>
            <a:off x="685800" y="1676400"/>
            <a:ext cx="3454152" cy="3840832"/>
          </a:xfrm>
        </p:spPr>
        <p:txBody>
          <a:bodyPr/>
          <a:lstStyle/>
          <a:p>
            <a:r>
              <a:rPr lang="en-CA" dirty="0" smtClean="0"/>
              <a:t>We read and hear a lot about the rainforest being cut down and that a lot of plant and animal species could be lost forever if we lose these tropical habitats.</a:t>
            </a:r>
            <a:br>
              <a:rPr lang="en-CA" dirty="0" smtClean="0"/>
            </a:br>
            <a:r>
              <a:rPr lang="en-CA" dirty="0" smtClean="0"/>
              <a:t/>
            </a:r>
            <a:br>
              <a:rPr lang="en-CA" dirty="0" smtClean="0"/>
            </a:br>
            <a:r>
              <a:rPr lang="en-CA" dirty="0" smtClean="0"/>
              <a:t>If they’re so important, why are we cutting them down in the first place‽</a:t>
            </a:r>
          </a:p>
          <a:p>
            <a:endParaRPr lang="en-CA" dirty="0"/>
          </a:p>
          <a:p>
            <a:pPr marL="342900" indent="-342900">
              <a:buAutoNum type="alphaUcParenR"/>
            </a:pPr>
            <a:r>
              <a:rPr lang="en-CA" dirty="0" smtClean="0"/>
              <a:t>Room to graze cattle</a:t>
            </a:r>
          </a:p>
          <a:p>
            <a:pPr marL="342900" indent="-342900">
              <a:buAutoNum type="alphaUcParenR"/>
            </a:pPr>
            <a:r>
              <a:rPr lang="en-CA" dirty="0" smtClean="0"/>
              <a:t>Make space for farmland</a:t>
            </a:r>
          </a:p>
          <a:p>
            <a:pPr marL="342900" indent="-342900">
              <a:buAutoNum type="alphaUcParenR"/>
            </a:pPr>
            <a:r>
              <a:rPr lang="en-CA" dirty="0" smtClean="0"/>
              <a:t>Mining or oil drilling</a:t>
            </a:r>
          </a:p>
          <a:p>
            <a:pPr marL="342900" indent="-342900">
              <a:buAutoNum type="alphaUcParenR"/>
            </a:pPr>
            <a:r>
              <a:rPr lang="en-CA" dirty="0" smtClean="0"/>
              <a:t>Logging</a:t>
            </a:r>
          </a:p>
          <a:p>
            <a:pPr marL="342900" indent="-342900">
              <a:buAutoNum type="alphaUcParenR"/>
            </a:pPr>
            <a:r>
              <a:rPr lang="en-CA" dirty="0" smtClean="0"/>
              <a:t>Hydroelectric development</a:t>
            </a:r>
            <a:endParaRPr lang="en-CA" dirty="0"/>
          </a:p>
        </p:txBody>
      </p:sp>
      <p:sp>
        <p:nvSpPr>
          <p:cNvPr id="2" name="Rectangle 1"/>
          <p:cNvSpPr/>
          <p:nvPr/>
        </p:nvSpPr>
        <p:spPr>
          <a:xfrm>
            <a:off x="1296752" y="5271011"/>
            <a:ext cx="6840760" cy="246221"/>
          </a:xfrm>
          <a:prstGeom prst="rect">
            <a:avLst/>
          </a:prstGeom>
        </p:spPr>
        <p:txBody>
          <a:bodyPr wrap="square">
            <a:spAutoFit/>
          </a:bodyPr>
          <a:lstStyle/>
          <a:p>
            <a:r>
              <a:rPr lang="en-US" sz="1000" dirty="0"/>
              <a:t>http://photography.nationalgeographic.com/photography/photo-of-the-day/hoh-rain-forest-olympic-national-park/</a:t>
            </a:r>
          </a:p>
        </p:txBody>
      </p:sp>
      <p:pic>
        <p:nvPicPr>
          <p:cNvPr id="8194" name="Picture 2" descr="Photo: Hoh Rain Forest, Olympic National P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2482" y="1706488"/>
            <a:ext cx="4625982" cy="3467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879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Great Ocean Garbage Patches</a:t>
            </a:r>
            <a:endParaRPr lang="en-CA" sz="3600" dirty="0"/>
          </a:p>
        </p:txBody>
      </p:sp>
      <p:sp>
        <p:nvSpPr>
          <p:cNvPr id="6" name="Text Placeholder 5"/>
          <p:cNvSpPr>
            <a:spLocks noGrp="1"/>
          </p:cNvSpPr>
          <p:nvPr>
            <p:ph type="body" idx="2"/>
          </p:nvPr>
        </p:nvSpPr>
        <p:spPr>
          <a:xfrm>
            <a:off x="685800" y="1676400"/>
            <a:ext cx="3454152" cy="4572000"/>
          </a:xfrm>
        </p:spPr>
        <p:txBody>
          <a:bodyPr/>
          <a:lstStyle/>
          <a:p>
            <a:r>
              <a:rPr lang="en-CA" dirty="0" smtClean="0"/>
              <a:t/>
            </a:r>
            <a:br>
              <a:rPr lang="en-CA" dirty="0" smtClean="0"/>
            </a:br>
            <a:r>
              <a:rPr lang="en-CA" dirty="0" smtClean="0"/>
              <a:t>What kind of trash is the most dangerous to ocean life of all kinds?</a:t>
            </a:r>
            <a:br>
              <a:rPr lang="en-CA" dirty="0" smtClean="0"/>
            </a:br>
            <a:r>
              <a:rPr lang="en-CA" dirty="0" smtClean="0"/>
              <a:t/>
            </a:r>
            <a:br>
              <a:rPr lang="en-CA" dirty="0" smtClean="0"/>
            </a:br>
            <a:r>
              <a:rPr lang="en-CA" dirty="0" smtClean="0"/>
              <a:t>A) Driftwood (planks, tree debris, furniture)</a:t>
            </a:r>
            <a:br>
              <a:rPr lang="en-CA" dirty="0" smtClean="0"/>
            </a:br>
            <a:r>
              <a:rPr lang="en-CA" dirty="0" smtClean="0"/>
              <a:t/>
            </a:r>
            <a:br>
              <a:rPr lang="en-CA" dirty="0" smtClean="0"/>
            </a:br>
            <a:r>
              <a:rPr lang="en-CA" dirty="0" smtClean="0"/>
              <a:t>B) Plastic (bottles, can rings, bags)</a:t>
            </a:r>
          </a:p>
          <a:p>
            <a:endParaRPr lang="en-CA" dirty="0"/>
          </a:p>
          <a:p>
            <a:r>
              <a:rPr lang="en-CA" dirty="0" smtClean="0"/>
              <a:t>C) Glass (bottles, shards)</a:t>
            </a:r>
            <a:br>
              <a:rPr lang="en-CA" dirty="0" smtClean="0"/>
            </a:br>
            <a:r>
              <a:rPr lang="en-CA" dirty="0" smtClean="0"/>
              <a:t/>
            </a:r>
            <a:br>
              <a:rPr lang="en-CA" dirty="0" smtClean="0"/>
            </a:br>
            <a:r>
              <a:rPr lang="en-CA" dirty="0" smtClean="0"/>
              <a:t>D) Food Waste (banana peels, bones)</a:t>
            </a:r>
          </a:p>
          <a:p>
            <a:endParaRPr lang="en-CA" dirty="0"/>
          </a:p>
          <a:p>
            <a:r>
              <a:rPr lang="en-CA" dirty="0" smtClean="0"/>
              <a:t>E) Paper (cartons, cardboard, newsprint)</a:t>
            </a:r>
            <a:endParaRPr lang="en-CA" dirty="0"/>
          </a:p>
        </p:txBody>
      </p:sp>
      <p:pic>
        <p:nvPicPr>
          <p:cNvPr id="11" name="Picture 2" descr="marine debri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3" y="1988840"/>
            <a:ext cx="4224468"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83567" y="5403414"/>
            <a:ext cx="7680853" cy="246221"/>
          </a:xfrm>
          <a:prstGeom prst="rect">
            <a:avLst/>
          </a:prstGeom>
        </p:spPr>
        <p:txBody>
          <a:bodyPr wrap="square">
            <a:spAutoFit/>
          </a:bodyPr>
          <a:lstStyle/>
          <a:p>
            <a:r>
              <a:rPr lang="en-CA" sz="1000" dirty="0" smtClean="0">
                <a:hlinkClick r:id="rId3"/>
              </a:rPr>
              <a:t>http://www.mnn.com/earth-matters/wilderness-resources/blogs/want-to-see-an-ocean-garbage-patch-in-person</a:t>
            </a:r>
            <a:r>
              <a:rPr lang="en-CA" sz="1000" dirty="0" smtClean="0"/>
              <a:t> (Above)</a:t>
            </a:r>
            <a:endParaRPr lang="en-CA" sz="1000" dirty="0"/>
          </a:p>
        </p:txBody>
      </p:sp>
    </p:spTree>
    <p:extLst>
      <p:ext uri="{BB962C8B-B14F-4D97-AF65-F5344CB8AC3E}">
        <p14:creationId xmlns:p14="http://schemas.microsoft.com/office/powerpoint/2010/main" xmlns="" val="186171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Lungs of the Earth </a:t>
            </a:r>
            <a:endParaRPr lang="en-CA" sz="3600" dirty="0"/>
          </a:p>
        </p:txBody>
      </p:sp>
      <p:sp>
        <p:nvSpPr>
          <p:cNvPr id="6" name="Text Placeholder 5"/>
          <p:cNvSpPr>
            <a:spLocks noGrp="1"/>
          </p:cNvSpPr>
          <p:nvPr>
            <p:ph type="body" idx="2"/>
          </p:nvPr>
        </p:nvSpPr>
        <p:spPr>
          <a:xfrm>
            <a:off x="611560" y="1670668"/>
            <a:ext cx="3454152" cy="3840832"/>
          </a:xfrm>
        </p:spPr>
        <p:txBody>
          <a:bodyPr/>
          <a:lstStyle/>
          <a:p>
            <a:pPr marL="342900" indent="-342900" algn="ctr">
              <a:buAutoNum type="alphaUcParenR"/>
            </a:pPr>
            <a:r>
              <a:rPr lang="en-CA" sz="1800" dirty="0" smtClean="0"/>
              <a:t>Room to graze </a:t>
            </a:r>
            <a:r>
              <a:rPr lang="en-CA" sz="1800" dirty="0"/>
              <a:t>c</a:t>
            </a:r>
            <a:r>
              <a:rPr lang="en-CA" sz="1800" dirty="0" smtClean="0"/>
              <a:t>attle</a:t>
            </a:r>
          </a:p>
          <a:p>
            <a:r>
              <a:rPr lang="en-CA" dirty="0" smtClean="0"/>
              <a:t>While ranching is the largest contributor to the destruction of rain forest ecosystems, particularly in Central and South America, all of the other choices are also partially correct. Ranching is often accompanied by agriculture/farming and logging.</a:t>
            </a:r>
            <a:br>
              <a:rPr lang="en-CA" dirty="0" smtClean="0"/>
            </a:br>
            <a:r>
              <a:rPr lang="en-CA" dirty="0" smtClean="0"/>
              <a:t/>
            </a:r>
            <a:br>
              <a:rPr lang="en-CA" dirty="0" smtClean="0"/>
            </a:br>
            <a:r>
              <a:rPr lang="en-CA" dirty="0" smtClean="0"/>
              <a:t>The toxic chemicals from mining operations also threaten these ecosystems, as does flooding from hydroelectric dam construction.</a:t>
            </a:r>
            <a:endParaRPr lang="en-CA" dirty="0"/>
          </a:p>
        </p:txBody>
      </p:sp>
      <p:sp>
        <p:nvSpPr>
          <p:cNvPr id="2" name="Rectangle 1"/>
          <p:cNvSpPr/>
          <p:nvPr/>
        </p:nvSpPr>
        <p:spPr>
          <a:xfrm>
            <a:off x="550208" y="4653136"/>
            <a:ext cx="7910223" cy="400110"/>
          </a:xfrm>
          <a:prstGeom prst="rect">
            <a:avLst/>
          </a:prstGeom>
        </p:spPr>
        <p:txBody>
          <a:bodyPr wrap="square">
            <a:spAutoFit/>
          </a:bodyPr>
          <a:lstStyle/>
          <a:p>
            <a:r>
              <a:rPr lang="en-US" sz="1000" dirty="0">
                <a:hlinkClick r:id="rId2"/>
              </a:rPr>
              <a:t>http://www.rainforestconcern.org/rainforest_facts/why_are_they_being_destroyed</a:t>
            </a:r>
            <a:r>
              <a:rPr lang="en-US" sz="1000" dirty="0" smtClean="0">
                <a:hlinkClick r:id="rId2"/>
              </a:rPr>
              <a:t>/</a:t>
            </a:r>
            <a:r>
              <a:rPr lang="en-US" sz="1000" dirty="0" smtClean="0"/>
              <a:t> (Statistical Info)</a:t>
            </a:r>
          </a:p>
          <a:p>
            <a:r>
              <a:rPr lang="en-US" sz="1000" dirty="0">
                <a:hlinkClick r:id="rId3"/>
              </a:rPr>
              <a:t>http://environment.nationalgeographic.com/environment/photos/rainforest-deforestation/#/</a:t>
            </a:r>
            <a:r>
              <a:rPr lang="en-US" sz="1000" dirty="0" smtClean="0">
                <a:hlinkClick r:id="rId3"/>
              </a:rPr>
              <a:t>teak-logs_400_600x450.jpg</a:t>
            </a:r>
            <a:r>
              <a:rPr lang="en-US" sz="1000" dirty="0" smtClean="0"/>
              <a:t> (Image)</a:t>
            </a:r>
            <a:endParaRPr lang="en-US" sz="1000" dirty="0"/>
          </a:p>
        </p:txBody>
      </p:sp>
      <p:pic>
        <p:nvPicPr>
          <p:cNvPr id="10242" name="Picture 2" descr="http://images.nationalgeographic.com/wpf/media-live/photos/000/001/cache/cattle-graze_108_600x45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1696988"/>
            <a:ext cx="3762805" cy="2822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410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Great Ocean Garbage Patches</a:t>
            </a:r>
            <a:endParaRPr lang="en-CA" sz="3600" dirty="0"/>
          </a:p>
        </p:txBody>
      </p:sp>
      <p:sp>
        <p:nvSpPr>
          <p:cNvPr id="6" name="Text Placeholder 5"/>
          <p:cNvSpPr>
            <a:spLocks noGrp="1"/>
          </p:cNvSpPr>
          <p:nvPr>
            <p:ph type="body" idx="2"/>
          </p:nvPr>
        </p:nvSpPr>
        <p:spPr>
          <a:xfrm>
            <a:off x="685800" y="1676400"/>
            <a:ext cx="3454152" cy="4572000"/>
          </a:xfrm>
        </p:spPr>
        <p:txBody>
          <a:bodyPr/>
          <a:lstStyle/>
          <a:p>
            <a:r>
              <a:rPr lang="en-CA" dirty="0" smtClean="0"/>
              <a:t/>
            </a:r>
            <a:br>
              <a:rPr lang="en-CA" dirty="0" smtClean="0"/>
            </a:br>
            <a:r>
              <a:rPr lang="en-CA" sz="1800" dirty="0"/>
              <a:t>B) Plastic (bottles, can rings, bags)</a:t>
            </a:r>
          </a:p>
          <a:p>
            <a:endParaRPr lang="en-CA" dirty="0" smtClean="0"/>
          </a:p>
          <a:p>
            <a:r>
              <a:rPr lang="en-CA" dirty="0" smtClean="0"/>
              <a:t>-Some animals mistake bags for food such as jellyfish</a:t>
            </a:r>
          </a:p>
          <a:p>
            <a:endParaRPr lang="en-CA" dirty="0"/>
          </a:p>
          <a:p>
            <a:r>
              <a:rPr lang="en-CA" dirty="0" smtClean="0"/>
              <a:t>-Mammals and reptiles can choke to death  or drown if trapped in plastic garbage</a:t>
            </a:r>
          </a:p>
          <a:p>
            <a:endParaRPr lang="en-CA" dirty="0"/>
          </a:p>
          <a:p>
            <a:r>
              <a:rPr lang="en-CA" dirty="0" smtClean="0"/>
              <a:t>-Plastic degrades very slowly and even very tiny pieces of plastic can harm animals</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1720628"/>
            <a:ext cx="3680692" cy="24528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683568" y="6150114"/>
            <a:ext cx="7524328" cy="707886"/>
          </a:xfrm>
          <a:prstGeom prst="rect">
            <a:avLst/>
          </a:prstGeom>
        </p:spPr>
        <p:txBody>
          <a:bodyPr wrap="square">
            <a:spAutoFit/>
          </a:bodyPr>
          <a:lstStyle/>
          <a:p>
            <a:r>
              <a:rPr lang="en-CA" sz="1000" dirty="0" smtClean="0"/>
              <a:t>http://www.abc.net.au/worldtoday/content/2012/s3418575.htm (Turtle Above)</a:t>
            </a:r>
            <a:br>
              <a:rPr lang="en-CA" sz="1000" dirty="0" smtClean="0"/>
            </a:br>
            <a:r>
              <a:rPr lang="en-CA" sz="1000" dirty="0" smtClean="0"/>
              <a:t>http://www.dailymail.co.uk/news/article-2768849/A-planet-drowning-plastic-A-floating-Pacific-garbage-patch-size-Wales-Seabirds-whales-dying-horrible-deaths-How-addiction-plastic-turning-oceans-toxic.html (Dolphin Above)</a:t>
            </a:r>
          </a:p>
          <a:p>
            <a:endParaRPr lang="en-CA" sz="1000" dirty="0"/>
          </a:p>
        </p:txBody>
      </p:sp>
      <p:pic>
        <p:nvPicPr>
          <p:cNvPr id="2052" name="Picture 4" descr="Plastic has been called one of the most pernicious threats to the future of our planet and the Pacific is said to have a floating 'garbage' patch the size of Wal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4173464"/>
            <a:ext cx="3680692" cy="1660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3050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Vampire Invaders from out of Place</a:t>
            </a:r>
            <a:endParaRPr lang="en-CA" sz="3600" dirty="0"/>
          </a:p>
        </p:txBody>
      </p:sp>
      <p:sp>
        <p:nvSpPr>
          <p:cNvPr id="6" name="Text Placeholder 5"/>
          <p:cNvSpPr>
            <a:spLocks noGrp="1"/>
          </p:cNvSpPr>
          <p:nvPr>
            <p:ph type="body" idx="2"/>
          </p:nvPr>
        </p:nvSpPr>
        <p:spPr>
          <a:xfrm>
            <a:off x="685800" y="1676400"/>
            <a:ext cx="3454152" cy="3840832"/>
          </a:xfrm>
        </p:spPr>
        <p:txBody>
          <a:bodyPr/>
          <a:lstStyle/>
          <a:p>
            <a:endParaRPr lang="en-CA" dirty="0" smtClean="0"/>
          </a:p>
          <a:p>
            <a:r>
              <a:rPr lang="en-CA" dirty="0" smtClean="0"/>
              <a:t>What kind of creature is this, and why are we concerned about it?</a:t>
            </a:r>
          </a:p>
          <a:p>
            <a:endParaRPr lang="en-CA" dirty="0"/>
          </a:p>
          <a:p>
            <a:pPr marL="342900" indent="-342900">
              <a:buAutoNum type="alphaUcParenR"/>
            </a:pPr>
            <a:r>
              <a:rPr lang="en-CA" dirty="0" smtClean="0"/>
              <a:t>A Fish</a:t>
            </a:r>
          </a:p>
          <a:p>
            <a:pPr marL="342900" indent="-342900">
              <a:buAutoNum type="alphaUcParenR"/>
            </a:pPr>
            <a:endParaRPr lang="en-CA" dirty="0"/>
          </a:p>
          <a:p>
            <a:pPr marL="342900" indent="-342900">
              <a:buAutoNum type="alphaUcParenR"/>
            </a:pPr>
            <a:r>
              <a:rPr lang="en-CA" dirty="0" smtClean="0"/>
              <a:t>A Snake</a:t>
            </a:r>
          </a:p>
          <a:p>
            <a:pPr marL="342900" indent="-342900">
              <a:buAutoNum type="alphaUcParenR"/>
            </a:pPr>
            <a:endParaRPr lang="en-CA" dirty="0"/>
          </a:p>
          <a:p>
            <a:pPr marL="342900" indent="-342900">
              <a:buAutoNum type="alphaUcParenR"/>
            </a:pPr>
            <a:r>
              <a:rPr lang="en-CA" dirty="0" smtClean="0"/>
              <a:t>An Eel</a:t>
            </a:r>
          </a:p>
          <a:p>
            <a:pPr marL="342900" indent="-342900">
              <a:buAutoNum type="alphaUcParenR"/>
            </a:pPr>
            <a:endParaRPr lang="en-CA" dirty="0"/>
          </a:p>
          <a:p>
            <a:pPr marL="342900" indent="-342900">
              <a:buAutoNum type="alphaUcParenR"/>
            </a:pPr>
            <a:r>
              <a:rPr lang="en-CA" dirty="0" smtClean="0"/>
              <a:t>A </a:t>
            </a:r>
            <a:r>
              <a:rPr lang="en-CA" dirty="0" err="1" smtClean="0"/>
              <a:t>Helicoprion</a:t>
            </a:r>
            <a:endParaRPr lang="en-CA" dirty="0" smtClean="0"/>
          </a:p>
          <a:p>
            <a:pPr marL="342900" indent="-342900">
              <a:buAutoNum type="alphaUcParenR"/>
            </a:pPr>
            <a:endParaRPr lang="en-CA" dirty="0"/>
          </a:p>
          <a:p>
            <a:pPr marL="342900" indent="-342900">
              <a:buAutoNum type="alphaUcParenR"/>
            </a:pPr>
            <a:r>
              <a:rPr lang="en-CA" dirty="0" smtClean="0"/>
              <a:t>A Lamprey</a:t>
            </a:r>
            <a:endParaRPr lang="en-CA" dirty="0"/>
          </a:p>
        </p:txBody>
      </p:sp>
      <p:pic>
        <p:nvPicPr>
          <p:cNvPr id="3074" name="Picture 2" descr="Sea Lamprey (Petromyzon marinus) photo by T. Lawrence, Great Lakes Fishery Commiss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2276872"/>
            <a:ext cx="3936437"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196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Vampire Invaders from out of Place</a:t>
            </a:r>
            <a:endParaRPr lang="en-CA" sz="3600" dirty="0"/>
          </a:p>
        </p:txBody>
      </p:sp>
      <p:sp>
        <p:nvSpPr>
          <p:cNvPr id="6" name="Text Placeholder 5"/>
          <p:cNvSpPr>
            <a:spLocks noGrp="1"/>
          </p:cNvSpPr>
          <p:nvPr>
            <p:ph type="body" idx="2"/>
          </p:nvPr>
        </p:nvSpPr>
        <p:spPr>
          <a:xfrm>
            <a:off x="685800" y="1676400"/>
            <a:ext cx="3454152" cy="3840832"/>
          </a:xfrm>
        </p:spPr>
        <p:txBody>
          <a:bodyPr/>
          <a:lstStyle/>
          <a:p>
            <a:pPr algn="ctr"/>
            <a:r>
              <a:rPr lang="en-CA" sz="1800" dirty="0" smtClean="0"/>
              <a:t>E) A Lamprey</a:t>
            </a:r>
          </a:p>
          <a:p>
            <a:endParaRPr lang="en-CA" sz="1600" dirty="0"/>
          </a:p>
          <a:p>
            <a:r>
              <a:rPr lang="en-CA" dirty="0" smtClean="0"/>
              <a:t>These parasites were able to access the great lakes due to canals opened by humans for shipping routes.</a:t>
            </a:r>
          </a:p>
          <a:p>
            <a:endParaRPr lang="en-CA" dirty="0"/>
          </a:p>
          <a:p>
            <a:r>
              <a:rPr lang="en-CA" dirty="0" smtClean="0"/>
              <a:t>The sea lamprey feed on the native fish species, drastically reducing their populations and making them more vulnerable to extinction.</a:t>
            </a:r>
          </a:p>
        </p:txBody>
      </p:sp>
      <p:pic>
        <p:nvPicPr>
          <p:cNvPr id="5122" name="Picture 2" descr="Sea Lamprey (Petromyzon marinus) photo by Great Lakes Sea Grant Netw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916832"/>
            <a:ext cx="2997324" cy="22284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11560" y="5161872"/>
            <a:ext cx="6525716" cy="400110"/>
          </a:xfrm>
          <a:prstGeom prst="rect">
            <a:avLst/>
          </a:prstGeom>
        </p:spPr>
        <p:txBody>
          <a:bodyPr wrap="square">
            <a:spAutoFit/>
          </a:bodyPr>
          <a:lstStyle/>
          <a:p>
            <a:r>
              <a:rPr lang="en-CA" sz="1000" dirty="0" smtClean="0">
                <a:hlinkClick r:id="rId3"/>
              </a:rPr>
              <a:t>http://www.invadingspecies.com/invaders/fish/sea-lamprey/</a:t>
            </a:r>
            <a:r>
              <a:rPr lang="en-CA" sz="1000" dirty="0" smtClean="0"/>
              <a:t> (Fish above and prior page)</a:t>
            </a:r>
          </a:p>
          <a:p>
            <a:r>
              <a:rPr lang="en-CA" sz="1000" dirty="0" smtClean="0">
                <a:hlinkClick r:id="rId4"/>
              </a:rPr>
              <a:t>http://britishseafishing.co.uk/sea-lamprey/</a:t>
            </a:r>
            <a:r>
              <a:rPr lang="en-CA" sz="1000" dirty="0" smtClean="0"/>
              <a:t> (Wounds at right)</a:t>
            </a:r>
            <a:endParaRPr lang="en-CA" sz="1000" dirty="0"/>
          </a:p>
        </p:txBody>
      </p:sp>
      <p:pic>
        <p:nvPicPr>
          <p:cNvPr id="5124" name="Picture 4" descr="Sea lamprey damage on a salm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56151" y="4161747"/>
            <a:ext cx="2762250" cy="2000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6995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Gulf of Mexico Death Zone</a:t>
            </a:r>
            <a:endParaRPr lang="en-CA" sz="3600" dirty="0"/>
          </a:p>
        </p:txBody>
      </p:sp>
      <p:sp>
        <p:nvSpPr>
          <p:cNvPr id="6" name="Text Placeholder 5"/>
          <p:cNvSpPr>
            <a:spLocks noGrp="1"/>
          </p:cNvSpPr>
          <p:nvPr>
            <p:ph type="body" idx="2"/>
          </p:nvPr>
        </p:nvSpPr>
        <p:spPr>
          <a:xfrm>
            <a:off x="685800" y="1676400"/>
            <a:ext cx="3094112" cy="3912840"/>
          </a:xfrm>
        </p:spPr>
        <p:txBody>
          <a:bodyPr/>
          <a:lstStyle/>
          <a:p>
            <a:r>
              <a:rPr lang="en-CA" dirty="0" smtClean="0"/>
              <a:t>What is the cause of the oxygen shortage in the deep waters of the Gulf of Mexico each summer?</a:t>
            </a:r>
          </a:p>
          <a:p>
            <a:endParaRPr lang="en-CA" dirty="0"/>
          </a:p>
          <a:p>
            <a:pPr marL="342900" indent="-342900">
              <a:buAutoNum type="alphaUcParenR"/>
            </a:pPr>
            <a:r>
              <a:rPr lang="en-CA" dirty="0" smtClean="0"/>
              <a:t>Fertilizer used on Farms</a:t>
            </a:r>
          </a:p>
          <a:p>
            <a:pPr marL="342900" indent="-342900">
              <a:buAutoNum type="alphaUcParenR"/>
            </a:pPr>
            <a:endParaRPr lang="en-CA" dirty="0"/>
          </a:p>
          <a:p>
            <a:pPr marL="342900" indent="-342900">
              <a:buAutoNum type="alphaUcParenR"/>
            </a:pPr>
            <a:r>
              <a:rPr lang="en-CA" dirty="0" smtClean="0"/>
              <a:t>High Atmospheric CO</a:t>
            </a:r>
            <a:r>
              <a:rPr lang="en-CA" sz="800" dirty="0" smtClean="0"/>
              <a:t>2 </a:t>
            </a:r>
            <a:r>
              <a:rPr lang="en-CA" dirty="0"/>
              <a:t> </a:t>
            </a:r>
            <a:r>
              <a:rPr lang="en-CA" dirty="0" smtClean="0"/>
              <a:t>Concentrations</a:t>
            </a:r>
          </a:p>
          <a:p>
            <a:pPr marL="342900" indent="-342900">
              <a:buAutoNum type="alphaUcParenR"/>
            </a:pPr>
            <a:endParaRPr lang="en-CA" dirty="0"/>
          </a:p>
          <a:p>
            <a:pPr marL="342900" indent="-342900">
              <a:buAutoNum type="alphaUcParenR"/>
            </a:pPr>
            <a:r>
              <a:rPr lang="en-CA" dirty="0" smtClean="0"/>
              <a:t>Oil Spills</a:t>
            </a:r>
          </a:p>
          <a:p>
            <a:pPr marL="342900" indent="-342900">
              <a:buAutoNum type="alphaUcParenR"/>
            </a:pPr>
            <a:endParaRPr lang="en-CA" dirty="0"/>
          </a:p>
          <a:p>
            <a:pPr marL="342900" indent="-342900">
              <a:buAutoNum type="alphaUcParenR"/>
            </a:pPr>
            <a:r>
              <a:rPr lang="en-CA" dirty="0" smtClean="0"/>
              <a:t>Overfishing</a:t>
            </a:r>
          </a:p>
          <a:p>
            <a:pPr marL="342900" indent="-342900">
              <a:buAutoNum type="alphaUcParenR"/>
            </a:pPr>
            <a:endParaRPr lang="en-CA" dirty="0"/>
          </a:p>
          <a:p>
            <a:pPr marL="342900" indent="-342900">
              <a:buAutoNum type="alphaUcParenR"/>
            </a:pPr>
            <a:r>
              <a:rPr lang="en-CA" dirty="0" smtClean="0"/>
              <a:t>Shark Attacks</a:t>
            </a:r>
            <a:endParaRPr lang="en-CA" dirty="0"/>
          </a:p>
        </p:txBody>
      </p:sp>
      <p:pic>
        <p:nvPicPr>
          <p:cNvPr id="22530" name="Picture 2" descr="http://www.noaanews.noaa.gov/stories2013/images/2013deadzonemeasurementlouisianashelfhypoxiamapf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1628800"/>
            <a:ext cx="5094837"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707904" y="5085184"/>
            <a:ext cx="4572000" cy="246221"/>
          </a:xfrm>
          <a:prstGeom prst="rect">
            <a:avLst/>
          </a:prstGeom>
        </p:spPr>
        <p:txBody>
          <a:bodyPr>
            <a:spAutoFit/>
          </a:bodyPr>
          <a:lstStyle/>
          <a:p>
            <a:r>
              <a:rPr lang="en-CA" sz="1000" dirty="0" smtClean="0">
                <a:hlinkClick r:id="rId3"/>
              </a:rPr>
              <a:t>http://serc.carleton.edu/microbelife/topics/deadzone/index.html</a:t>
            </a:r>
            <a:r>
              <a:rPr lang="en-CA" sz="1000" dirty="0" smtClean="0"/>
              <a:t> (Map Above)</a:t>
            </a:r>
            <a:endParaRPr lang="en-CA" sz="1000" dirty="0"/>
          </a:p>
        </p:txBody>
      </p:sp>
    </p:spTree>
    <p:extLst>
      <p:ext uri="{BB962C8B-B14F-4D97-AF65-F5344CB8AC3E}">
        <p14:creationId xmlns:p14="http://schemas.microsoft.com/office/powerpoint/2010/main" xmlns="" val="413506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Gulf of Mexico Death Zone</a:t>
            </a:r>
            <a:endParaRPr lang="en-CA" sz="3600" dirty="0"/>
          </a:p>
        </p:txBody>
      </p:sp>
      <p:sp>
        <p:nvSpPr>
          <p:cNvPr id="6" name="Text Placeholder 5"/>
          <p:cNvSpPr>
            <a:spLocks noGrp="1"/>
          </p:cNvSpPr>
          <p:nvPr>
            <p:ph type="body" idx="2"/>
          </p:nvPr>
        </p:nvSpPr>
        <p:spPr>
          <a:xfrm>
            <a:off x="685800" y="1676400"/>
            <a:ext cx="3454152" cy="3840832"/>
          </a:xfrm>
        </p:spPr>
        <p:txBody>
          <a:bodyPr>
            <a:normAutofit/>
          </a:bodyPr>
          <a:lstStyle/>
          <a:p>
            <a:pPr algn="ctr"/>
            <a:endParaRPr lang="en-CA" sz="1800" dirty="0" smtClean="0"/>
          </a:p>
          <a:p>
            <a:pPr algn="ctr"/>
            <a:endParaRPr lang="en-CA" sz="1800" dirty="0"/>
          </a:p>
          <a:p>
            <a:r>
              <a:rPr lang="en-CA" dirty="0" smtClean="0"/>
              <a:t>-Nutrients from the fertilizers get washed down the Mississippi river and into the Gulf of Mexico</a:t>
            </a:r>
          </a:p>
          <a:p>
            <a:endParaRPr lang="en-CA" dirty="0"/>
          </a:p>
        </p:txBody>
      </p:sp>
      <p:pic>
        <p:nvPicPr>
          <p:cNvPr id="6146" name="Picture 2" descr="http://imgick.nola.com/home/nola-media/width620/img/environment/photo/14276460-mmm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1449" y="3087545"/>
            <a:ext cx="5545038" cy="28977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283968" y="2348880"/>
            <a:ext cx="4248472" cy="738664"/>
          </a:xfrm>
          <a:prstGeom prst="rect">
            <a:avLst/>
          </a:prstGeom>
        </p:spPr>
        <p:txBody>
          <a:bodyPr wrap="square">
            <a:spAutoFit/>
          </a:bodyPr>
          <a:lstStyle/>
          <a:p>
            <a:r>
              <a:rPr lang="en-CA" sz="1400" dirty="0" smtClean="0"/>
              <a:t>-Phytoplankton grow rapidly and when they die decomposition uses up nearly all of the oxygen in the deeper waters</a:t>
            </a:r>
            <a:endParaRPr lang="en-CA" sz="1400" dirty="0"/>
          </a:p>
        </p:txBody>
      </p:sp>
      <p:sp>
        <p:nvSpPr>
          <p:cNvPr id="3" name="Rectangle 2"/>
          <p:cNvSpPr/>
          <p:nvPr/>
        </p:nvSpPr>
        <p:spPr>
          <a:xfrm>
            <a:off x="2821644" y="1979548"/>
            <a:ext cx="2924647" cy="369332"/>
          </a:xfrm>
          <a:prstGeom prst="rect">
            <a:avLst/>
          </a:prstGeom>
        </p:spPr>
        <p:txBody>
          <a:bodyPr wrap="none">
            <a:spAutoFit/>
          </a:bodyPr>
          <a:lstStyle/>
          <a:p>
            <a:pPr algn="ctr"/>
            <a:r>
              <a:rPr lang="en-CA" dirty="0"/>
              <a:t> A) Fertilizer used on Farms</a:t>
            </a:r>
          </a:p>
        </p:txBody>
      </p:sp>
      <p:sp>
        <p:nvSpPr>
          <p:cNvPr id="5" name="Rectangle 4"/>
          <p:cNvSpPr/>
          <p:nvPr/>
        </p:nvSpPr>
        <p:spPr>
          <a:xfrm>
            <a:off x="1412776" y="5985275"/>
            <a:ext cx="5742384" cy="246221"/>
          </a:xfrm>
          <a:prstGeom prst="rect">
            <a:avLst/>
          </a:prstGeom>
        </p:spPr>
        <p:txBody>
          <a:bodyPr wrap="square">
            <a:spAutoFit/>
          </a:bodyPr>
          <a:lstStyle/>
          <a:p>
            <a:r>
              <a:rPr lang="en-CA" sz="1000" dirty="0" smtClean="0">
                <a:hlinkClick r:id="rId3"/>
              </a:rPr>
              <a:t>http://www.gulfhypoxia.net/news/default.asp?XMLFilename=201507011440.xml</a:t>
            </a:r>
            <a:r>
              <a:rPr lang="en-CA" sz="1000" dirty="0" smtClean="0"/>
              <a:t> (Diagrams above)</a:t>
            </a:r>
            <a:endParaRPr lang="en-CA" sz="1000" dirty="0"/>
          </a:p>
        </p:txBody>
      </p:sp>
    </p:spTree>
    <p:extLst>
      <p:ext uri="{BB962C8B-B14F-4D97-AF65-F5344CB8AC3E}">
        <p14:creationId xmlns:p14="http://schemas.microsoft.com/office/powerpoint/2010/main" xmlns="" val="261456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Montreal Maple Leafs?</a:t>
            </a:r>
            <a:endParaRPr lang="en-CA" sz="3600" dirty="0"/>
          </a:p>
        </p:txBody>
      </p:sp>
      <p:sp>
        <p:nvSpPr>
          <p:cNvPr id="6" name="Text Placeholder 5"/>
          <p:cNvSpPr>
            <a:spLocks noGrp="1"/>
          </p:cNvSpPr>
          <p:nvPr>
            <p:ph type="body" idx="2"/>
          </p:nvPr>
        </p:nvSpPr>
        <p:spPr>
          <a:xfrm>
            <a:off x="685800" y="1676400"/>
            <a:ext cx="3454152" cy="3840832"/>
          </a:xfrm>
        </p:spPr>
        <p:txBody>
          <a:bodyPr/>
          <a:lstStyle/>
          <a:p>
            <a:r>
              <a:rPr lang="en-CA" dirty="0" smtClean="0"/>
              <a:t>Which species of tree do you think is the most common in and around Montreal?</a:t>
            </a:r>
          </a:p>
          <a:p>
            <a:endParaRPr lang="en-CA" dirty="0"/>
          </a:p>
          <a:p>
            <a:pPr marL="342900" indent="-342900">
              <a:buAutoNum type="alphaUcParenR"/>
            </a:pPr>
            <a:r>
              <a:rPr lang="en-CA" dirty="0" smtClean="0"/>
              <a:t>Red Ash</a:t>
            </a:r>
          </a:p>
          <a:p>
            <a:pPr marL="342900" indent="-342900">
              <a:buAutoNum type="alphaUcParenR"/>
            </a:pPr>
            <a:endParaRPr lang="en-CA" dirty="0" smtClean="0"/>
          </a:p>
          <a:p>
            <a:pPr marL="342900" indent="-342900">
              <a:buFont typeface="Wingdings 2"/>
              <a:buAutoNum type="alphaUcParenR"/>
            </a:pPr>
            <a:r>
              <a:rPr lang="en-CA" dirty="0"/>
              <a:t>Norway </a:t>
            </a:r>
            <a:r>
              <a:rPr lang="en-CA" dirty="0" smtClean="0"/>
              <a:t>Maple</a:t>
            </a:r>
          </a:p>
          <a:p>
            <a:pPr marL="342900" indent="-342900">
              <a:buFont typeface="Wingdings 2"/>
              <a:buAutoNum type="alphaUcParenR"/>
            </a:pPr>
            <a:endParaRPr lang="en-CA" dirty="0"/>
          </a:p>
          <a:p>
            <a:pPr marL="342900" indent="-342900">
              <a:buAutoNum type="alphaUcParenR"/>
            </a:pPr>
            <a:r>
              <a:rPr lang="en-CA" dirty="0" smtClean="0"/>
              <a:t>Sugar Maple</a:t>
            </a:r>
          </a:p>
          <a:p>
            <a:pPr marL="342900" indent="-342900">
              <a:buAutoNum type="alphaUcParenR"/>
            </a:pPr>
            <a:endParaRPr lang="en-CA" dirty="0"/>
          </a:p>
          <a:p>
            <a:pPr marL="342900" indent="-342900">
              <a:buAutoNum type="alphaUcParenR"/>
            </a:pPr>
            <a:r>
              <a:rPr lang="en-CA" dirty="0" smtClean="0"/>
              <a:t>Silver Maple</a:t>
            </a:r>
          </a:p>
          <a:p>
            <a:pPr marL="342900" indent="-342900">
              <a:buAutoNum type="alphaUcParenR"/>
            </a:pPr>
            <a:endParaRPr lang="en-CA" dirty="0"/>
          </a:p>
          <a:p>
            <a:pPr marL="342900" indent="-342900">
              <a:buAutoNum type="alphaUcParenR"/>
            </a:pPr>
            <a:r>
              <a:rPr lang="en-CA" dirty="0" smtClean="0"/>
              <a:t> Skyline Honey Locust</a:t>
            </a:r>
            <a:endParaRPr lang="en-CA" dirty="0"/>
          </a:p>
        </p:txBody>
      </p:sp>
      <p:pic>
        <p:nvPicPr>
          <p:cNvPr id="20482" name="Picture 2" descr="http://www.eddmaps.org/ipane/icat/jpg/uconn_ipane_acerplata_15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1700808"/>
            <a:ext cx="4608512"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847728" y="5176927"/>
            <a:ext cx="4572000" cy="246221"/>
          </a:xfrm>
          <a:prstGeom prst="rect">
            <a:avLst/>
          </a:prstGeom>
        </p:spPr>
        <p:txBody>
          <a:bodyPr>
            <a:spAutoFit/>
          </a:bodyPr>
          <a:lstStyle/>
          <a:p>
            <a:r>
              <a:rPr lang="en-CA" sz="1000" dirty="0" smtClean="0">
                <a:hlinkClick r:id="rId3"/>
              </a:rPr>
              <a:t>http://www.eddmaps.org/ipane/ipanespecies/trees/Acer_platanoides.htm</a:t>
            </a:r>
            <a:r>
              <a:rPr lang="en-CA" sz="1000" dirty="0" smtClean="0"/>
              <a:t> </a:t>
            </a:r>
            <a:endParaRPr lang="en-CA" sz="1000" dirty="0"/>
          </a:p>
        </p:txBody>
      </p:sp>
    </p:spTree>
    <p:extLst>
      <p:ext uri="{BB962C8B-B14F-4D97-AF65-F5344CB8AC3E}">
        <p14:creationId xmlns:p14="http://schemas.microsoft.com/office/powerpoint/2010/main" xmlns="" val="116715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8062664" cy="1162050"/>
          </a:xfrm>
        </p:spPr>
        <p:txBody>
          <a:bodyPr/>
          <a:lstStyle/>
          <a:p>
            <a:r>
              <a:rPr lang="en-CA" sz="3600" dirty="0" smtClean="0"/>
              <a:t>The Montreal Maple Leafs?</a:t>
            </a:r>
            <a:endParaRPr lang="en-CA" sz="3600" dirty="0"/>
          </a:p>
        </p:txBody>
      </p:sp>
      <p:sp>
        <p:nvSpPr>
          <p:cNvPr id="6" name="Text Placeholder 5"/>
          <p:cNvSpPr>
            <a:spLocks noGrp="1"/>
          </p:cNvSpPr>
          <p:nvPr>
            <p:ph type="body" idx="2"/>
          </p:nvPr>
        </p:nvSpPr>
        <p:spPr>
          <a:xfrm>
            <a:off x="685800" y="1676400"/>
            <a:ext cx="3166120" cy="3840832"/>
          </a:xfrm>
        </p:spPr>
        <p:txBody>
          <a:bodyPr>
            <a:normAutofit/>
          </a:bodyPr>
          <a:lstStyle/>
          <a:p>
            <a:pPr algn="ctr"/>
            <a:r>
              <a:rPr lang="en-CA" sz="1800" dirty="0" smtClean="0"/>
              <a:t>B) Norway Maple</a:t>
            </a:r>
          </a:p>
          <a:p>
            <a:r>
              <a:rPr lang="en-CA" dirty="0" smtClean="0"/>
              <a:t>-The Norway maple is an invasive species from Europe. Some scientist believe it can even release chemicals into the soil that kill other (competing) plants.</a:t>
            </a:r>
          </a:p>
          <a:p>
            <a:endParaRPr lang="en-CA" dirty="0"/>
          </a:p>
          <a:p>
            <a:r>
              <a:rPr lang="en-CA" dirty="0" smtClean="0"/>
              <a:t>-Many Norway Maples were planted in Montreal to replace the trees lost to mayor </a:t>
            </a:r>
            <a:r>
              <a:rPr lang="en-CA" dirty="0" err="1" smtClean="0"/>
              <a:t>Drapeau’s</a:t>
            </a:r>
            <a:r>
              <a:rPr lang="en-CA" dirty="0" smtClean="0"/>
              <a:t> morality cuts. They have since spread rapidly over the island and surrounding areas.</a:t>
            </a:r>
            <a:endParaRPr lang="en-CA" dirty="0"/>
          </a:p>
        </p:txBody>
      </p:sp>
      <p:pic>
        <p:nvPicPr>
          <p:cNvPr id="20482" name="Picture 2" descr="http://www.eddmaps.org/ipane/icat/jpg/uconn_ipane_acerplata_15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1700808"/>
            <a:ext cx="4608512"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847728" y="5176927"/>
            <a:ext cx="4572000" cy="246221"/>
          </a:xfrm>
          <a:prstGeom prst="rect">
            <a:avLst/>
          </a:prstGeom>
        </p:spPr>
        <p:txBody>
          <a:bodyPr>
            <a:spAutoFit/>
          </a:bodyPr>
          <a:lstStyle/>
          <a:p>
            <a:r>
              <a:rPr lang="en-CA" sz="1000" dirty="0" smtClean="0">
                <a:hlinkClick r:id="rId3"/>
              </a:rPr>
              <a:t>http://www.eddmaps.org/ipane/ipanespecies/trees/Acer_platanoides.htm</a:t>
            </a:r>
            <a:r>
              <a:rPr lang="en-CA" sz="1000" dirty="0" smtClean="0"/>
              <a:t> </a:t>
            </a:r>
            <a:endParaRPr lang="en-CA" sz="1000" dirty="0"/>
          </a:p>
        </p:txBody>
      </p:sp>
    </p:spTree>
    <p:extLst>
      <p:ext uri="{BB962C8B-B14F-4D97-AF65-F5344CB8AC3E}">
        <p14:creationId xmlns:p14="http://schemas.microsoft.com/office/powerpoint/2010/main" xmlns="" val="1305793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TotalTime>
  <Words>1089</Words>
  <Application>Microsoft Office PowerPoint</Application>
  <PresentationFormat>On-screen Show (4:3)</PresentationFormat>
  <Paragraphs>189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Environmental Challenges</vt:lpstr>
      <vt:lpstr>The Great Ocean Garbage Patches</vt:lpstr>
      <vt:lpstr>The Great Ocean Garbage Patches</vt:lpstr>
      <vt:lpstr>Vampire Invaders from out of Place</vt:lpstr>
      <vt:lpstr>Vampire Invaders from out of Place</vt:lpstr>
      <vt:lpstr>The Gulf of Mexico Death Zone</vt:lpstr>
      <vt:lpstr>The Gulf of Mexico Death Zone</vt:lpstr>
      <vt:lpstr>The Montreal Maple Leafs?</vt:lpstr>
      <vt:lpstr>The Montreal Maple Leafs?</vt:lpstr>
      <vt:lpstr>Bear Bones</vt:lpstr>
      <vt:lpstr>Bear Bones</vt:lpstr>
      <vt:lpstr>Owl Wars, Who gives a Hoot?</vt:lpstr>
      <vt:lpstr>Owl Wars, Who gives a Hoot?</vt:lpstr>
      <vt:lpstr>Climate Change: The Bad, the Ugly &amp; the Scary</vt:lpstr>
      <vt:lpstr> </vt:lpstr>
      <vt:lpstr> </vt:lpstr>
      <vt:lpstr>Gross! My Cheeseburger’s all Soggy!</vt:lpstr>
      <vt:lpstr>Gross! My Cheeseburger’s all Soggy!</vt:lpstr>
      <vt:lpstr>The Lungs of the Earth </vt:lpstr>
      <vt:lpstr>The Lungs of the Earth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Challenges</dc:title>
  <dc:creator>Windows User</dc:creator>
  <cp:lastModifiedBy>Joanie marie beaubien</cp:lastModifiedBy>
  <cp:revision>28</cp:revision>
  <dcterms:created xsi:type="dcterms:W3CDTF">2015-09-01T15:42:30Z</dcterms:created>
  <dcterms:modified xsi:type="dcterms:W3CDTF">2015-09-02T01:54:30Z</dcterms:modified>
</cp:coreProperties>
</file>