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3B04-8511-4C36-86AC-E3DA28BFF44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B7EA-A234-4B55-9993-A41CBBD817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Ions, Ions, Ions! :D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It is a </a:t>
            </a:r>
            <a:r>
              <a:rPr lang="en-CA" b="1" dirty="0" smtClean="0">
                <a:solidFill>
                  <a:srgbClr val="FF0000"/>
                </a:solidFill>
              </a:rPr>
              <a:t>charged atom</a:t>
            </a:r>
            <a:endParaRPr lang="en-CA" dirty="0" smtClean="0"/>
          </a:p>
          <a:p>
            <a:r>
              <a:rPr lang="en-CA" dirty="0" smtClean="0"/>
              <a:t>Elements in the periodic table are written in their neutral form (+</a:t>
            </a:r>
            <a:r>
              <a:rPr lang="en-CA" dirty="0" err="1" smtClean="0"/>
              <a:t>ve</a:t>
            </a:r>
            <a:r>
              <a:rPr lang="en-CA" dirty="0" smtClean="0"/>
              <a:t> and –</a:t>
            </a:r>
            <a:r>
              <a:rPr lang="en-CA" dirty="0" err="1" smtClean="0"/>
              <a:t>ve</a:t>
            </a:r>
            <a:r>
              <a:rPr lang="en-CA" dirty="0" smtClean="0"/>
              <a:t> charges cancel each other out and have overall charge of 0)</a:t>
            </a:r>
          </a:p>
          <a:p>
            <a:pPr lvl="1"/>
            <a:r>
              <a:rPr lang="en-CA" dirty="0" smtClean="0"/>
              <a:t>i.e. meaning that the total number of protons (</a:t>
            </a:r>
            <a:r>
              <a:rPr lang="en-CA" i="1" dirty="0" smtClean="0"/>
              <a:t>the atomic number</a:t>
            </a:r>
            <a:r>
              <a:rPr lang="en-CA" dirty="0" smtClean="0"/>
              <a:t>) is equal to the total number of electrons</a:t>
            </a:r>
          </a:p>
          <a:p>
            <a:r>
              <a:rPr lang="en-CA" dirty="0" smtClean="0"/>
              <a:t>When an element is in ionic form, it means that it is no longer has a 0 charge, but is either +</a:t>
            </a:r>
            <a:r>
              <a:rPr lang="en-CA" dirty="0" err="1" smtClean="0"/>
              <a:t>ve</a:t>
            </a:r>
            <a:r>
              <a:rPr lang="en-CA" dirty="0" smtClean="0"/>
              <a:t> or -</a:t>
            </a:r>
            <a:r>
              <a:rPr lang="en-CA" dirty="0" err="1" smtClean="0"/>
              <a:t>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happens when atoms become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When an neutral atom looses an electron, it takes on </a:t>
            </a:r>
            <a:r>
              <a:rPr lang="en-CA" dirty="0" smtClean="0">
                <a:solidFill>
                  <a:srgbClr val="FF0000"/>
                </a:solidFill>
              </a:rPr>
              <a:t>a positive charge!</a:t>
            </a:r>
          </a:p>
          <a:p>
            <a:pPr lvl="1"/>
            <a:r>
              <a:rPr lang="en-CA" dirty="0" smtClean="0"/>
              <a:t>It has more </a:t>
            </a:r>
            <a:r>
              <a:rPr lang="en-CA" dirty="0" smtClean="0">
                <a:solidFill>
                  <a:srgbClr val="FF0000"/>
                </a:solidFill>
              </a:rPr>
              <a:t>p+</a:t>
            </a:r>
            <a:r>
              <a:rPr lang="en-CA" dirty="0" smtClean="0"/>
              <a:t> than </a:t>
            </a:r>
            <a:r>
              <a:rPr lang="en-CA" dirty="0" smtClean="0">
                <a:solidFill>
                  <a:schemeClr val="tx2"/>
                </a:solidFill>
              </a:rPr>
              <a:t>e-</a:t>
            </a:r>
            <a:r>
              <a:rPr lang="en-CA" dirty="0" smtClean="0"/>
              <a:t>!</a:t>
            </a:r>
          </a:p>
          <a:p>
            <a:pPr lvl="1"/>
            <a:r>
              <a:rPr lang="en-CA" dirty="0" smtClean="0"/>
              <a:t>This happens to </a:t>
            </a:r>
            <a:r>
              <a:rPr lang="en-CA" dirty="0" smtClean="0">
                <a:solidFill>
                  <a:srgbClr val="FF0000"/>
                </a:solidFill>
              </a:rPr>
              <a:t>metals!</a:t>
            </a:r>
            <a:endParaRPr lang="en-CA" dirty="0" smtClean="0"/>
          </a:p>
          <a:p>
            <a:r>
              <a:rPr lang="en-CA" dirty="0" smtClean="0"/>
              <a:t>When an neutral atom gains an electron, it takes on </a:t>
            </a:r>
            <a:r>
              <a:rPr lang="en-CA" dirty="0" smtClean="0">
                <a:solidFill>
                  <a:schemeClr val="tx2"/>
                </a:solidFill>
              </a:rPr>
              <a:t>a negative charge!</a:t>
            </a:r>
          </a:p>
          <a:p>
            <a:pPr lvl="1"/>
            <a:r>
              <a:rPr lang="en-CA" dirty="0" smtClean="0"/>
              <a:t>It has more </a:t>
            </a:r>
            <a:r>
              <a:rPr lang="en-CA" dirty="0" smtClean="0">
                <a:solidFill>
                  <a:schemeClr val="tx2"/>
                </a:solidFill>
              </a:rPr>
              <a:t>e-</a:t>
            </a:r>
            <a:r>
              <a:rPr lang="en-CA" dirty="0" smtClean="0"/>
              <a:t> than </a:t>
            </a:r>
            <a:r>
              <a:rPr lang="en-CA" dirty="0" smtClean="0">
                <a:solidFill>
                  <a:srgbClr val="FF0000"/>
                </a:solidFill>
              </a:rPr>
              <a:t>p+</a:t>
            </a:r>
            <a:r>
              <a:rPr lang="en-CA" dirty="0" smtClean="0"/>
              <a:t>!</a:t>
            </a:r>
          </a:p>
          <a:p>
            <a:pPr lvl="1"/>
            <a:r>
              <a:rPr lang="en-CA" dirty="0" smtClean="0"/>
              <a:t>This happens to </a:t>
            </a:r>
            <a:r>
              <a:rPr lang="en-CA" dirty="0" smtClean="0">
                <a:solidFill>
                  <a:schemeClr val="tx2"/>
                </a:solidFill>
              </a:rPr>
              <a:t>non-metals!</a:t>
            </a:r>
            <a:endParaRPr lang="en-C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Metals as 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metals are in ionic form, they have an overall </a:t>
            </a:r>
            <a:r>
              <a:rPr lang="en-CA" b="1" dirty="0" smtClean="0">
                <a:solidFill>
                  <a:srgbClr val="FF0000"/>
                </a:solidFill>
              </a:rPr>
              <a:t>positive charge</a:t>
            </a:r>
            <a:endParaRPr lang="en-CA" dirty="0" smtClean="0"/>
          </a:p>
          <a:p>
            <a:pPr lvl="1"/>
            <a:r>
              <a:rPr lang="en-CA" dirty="0" smtClean="0"/>
              <a:t>Remember, elements in groups 1-3 have only 1,2 or 3 valence electrons</a:t>
            </a:r>
          </a:p>
          <a:p>
            <a:pPr lvl="1"/>
            <a:r>
              <a:rPr lang="en-CA" dirty="0" smtClean="0"/>
              <a:t>The easiest way for these elements to have a full electron shell is to give away these valence electrons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Metals donate their electrons to non-metals, forming a stable compound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2"/>
                </a:solidFill>
              </a:rPr>
              <a:t>Non-metals as ions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non-metals are in ionic form, they have an overall </a:t>
            </a:r>
            <a:r>
              <a:rPr lang="en-CA" b="1" dirty="0" smtClean="0">
                <a:solidFill>
                  <a:srgbClr val="FF0000"/>
                </a:solidFill>
              </a:rPr>
              <a:t>negative charge</a:t>
            </a:r>
            <a:endParaRPr lang="en-CA" dirty="0" smtClean="0"/>
          </a:p>
          <a:p>
            <a:pPr lvl="1"/>
            <a:r>
              <a:rPr lang="en-CA" dirty="0" smtClean="0"/>
              <a:t>Remember, elements in groups 4-7 are missing 4,3,2 or 1 electron to get a full electron shell</a:t>
            </a:r>
          </a:p>
          <a:p>
            <a:pPr lvl="1"/>
            <a:r>
              <a:rPr lang="en-CA" dirty="0" smtClean="0"/>
              <a:t>The easiest way for these elements to have a full electron shell is to get electrons </a:t>
            </a:r>
          </a:p>
          <a:p>
            <a:r>
              <a:rPr lang="en-CA" dirty="0" smtClean="0">
                <a:solidFill>
                  <a:schemeClr val="tx2"/>
                </a:solidFill>
              </a:rPr>
              <a:t>Non-metals accept electrons from metals, forming a stable compound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happens in Chem. </a:t>
            </a:r>
            <a:r>
              <a:rPr lang="en-CA" dirty="0" err="1" smtClean="0"/>
              <a:t>Rnxs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CA" dirty="0" smtClean="0"/>
              <a:t>Metals will donate e- to non metals</a:t>
            </a:r>
          </a:p>
          <a:p>
            <a:pPr lvl="1"/>
            <a:r>
              <a:rPr lang="en-CA" dirty="0" smtClean="0"/>
              <a:t>Metals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solidFill>
                  <a:srgbClr val="FF0000"/>
                </a:solidFill>
                <a:cs typeface="Times New Roman"/>
              </a:rPr>
              <a:t>+</a:t>
            </a:r>
            <a:r>
              <a:rPr lang="en-CA" dirty="0" err="1" smtClean="0">
                <a:solidFill>
                  <a:srgbClr val="FF0000"/>
                </a:solidFill>
                <a:cs typeface="Times New Roman"/>
              </a:rPr>
              <a:t>vely</a:t>
            </a:r>
            <a:r>
              <a:rPr lang="en-CA" dirty="0" smtClean="0">
                <a:solidFill>
                  <a:srgbClr val="FF0000"/>
                </a:solidFill>
                <a:cs typeface="Times New Roman"/>
              </a:rPr>
              <a:t> charged, </a:t>
            </a:r>
            <a:r>
              <a:rPr lang="en-CA" dirty="0" smtClean="0">
                <a:cs typeface="Times New Roman"/>
              </a:rPr>
              <a:t>for they will have more </a:t>
            </a:r>
            <a:r>
              <a:rPr lang="en-CA" dirty="0" smtClean="0">
                <a:solidFill>
                  <a:srgbClr val="FF0000"/>
                </a:solidFill>
                <a:cs typeface="Times New Roman"/>
              </a:rPr>
              <a:t>p+ </a:t>
            </a:r>
            <a:r>
              <a:rPr lang="en-CA" dirty="0" smtClean="0">
                <a:cs typeface="Times New Roman"/>
              </a:rPr>
              <a:t>than </a:t>
            </a:r>
            <a:r>
              <a:rPr lang="en-CA" dirty="0" smtClean="0">
                <a:solidFill>
                  <a:schemeClr val="tx2"/>
                </a:solidFill>
                <a:cs typeface="Times New Roman"/>
              </a:rPr>
              <a:t>e-</a:t>
            </a:r>
            <a:r>
              <a:rPr lang="en-CA" dirty="0" smtClean="0">
                <a:cs typeface="Times New Roman"/>
              </a:rPr>
              <a:t>!</a:t>
            </a:r>
            <a:endParaRPr lang="en-CA" dirty="0" smtClean="0">
              <a:solidFill>
                <a:srgbClr val="FF0000"/>
              </a:solidFill>
              <a:cs typeface="Times New Roman"/>
            </a:endParaRPr>
          </a:p>
          <a:p>
            <a:r>
              <a:rPr lang="en-CA" dirty="0" smtClean="0"/>
              <a:t>Non-metals will accept e- from metals</a:t>
            </a:r>
          </a:p>
          <a:p>
            <a:pPr lvl="1"/>
            <a:r>
              <a:rPr lang="en-CA" dirty="0" smtClean="0"/>
              <a:t>Non-metals </a:t>
            </a:r>
            <a:r>
              <a:rPr lang="en-CA" dirty="0" smtClean="0">
                <a:latin typeface="Times New Roman"/>
                <a:cs typeface="Times New Roman"/>
              </a:rPr>
              <a:t>→ </a:t>
            </a:r>
            <a:r>
              <a:rPr lang="en-CA" dirty="0" smtClean="0">
                <a:solidFill>
                  <a:schemeClr val="tx2"/>
                </a:solidFill>
                <a:cs typeface="Times New Roman"/>
              </a:rPr>
              <a:t>-</a:t>
            </a:r>
            <a:r>
              <a:rPr lang="en-CA" dirty="0" err="1" smtClean="0">
                <a:solidFill>
                  <a:schemeClr val="tx2"/>
                </a:solidFill>
                <a:cs typeface="Times New Roman"/>
              </a:rPr>
              <a:t>vely</a:t>
            </a:r>
            <a:r>
              <a:rPr lang="en-CA" dirty="0" smtClean="0">
                <a:solidFill>
                  <a:schemeClr val="tx2"/>
                </a:solidFill>
                <a:cs typeface="Times New Roman"/>
              </a:rPr>
              <a:t> charged</a:t>
            </a:r>
            <a:r>
              <a:rPr lang="en-CA" dirty="0" smtClean="0">
                <a:cs typeface="Times New Roman"/>
              </a:rPr>
              <a:t>, for they will have more </a:t>
            </a:r>
            <a:r>
              <a:rPr lang="en-CA" dirty="0" smtClean="0">
                <a:solidFill>
                  <a:schemeClr val="tx2"/>
                </a:solidFill>
                <a:cs typeface="Times New Roman"/>
              </a:rPr>
              <a:t>e-</a:t>
            </a:r>
            <a:r>
              <a:rPr lang="en-CA" dirty="0" smtClean="0">
                <a:cs typeface="Times New Roman"/>
              </a:rPr>
              <a:t> than </a:t>
            </a:r>
            <a:r>
              <a:rPr lang="en-CA" dirty="0" smtClean="0">
                <a:solidFill>
                  <a:srgbClr val="FF0000"/>
                </a:solidFill>
                <a:cs typeface="Times New Roman"/>
              </a:rPr>
              <a:t>p+</a:t>
            </a:r>
            <a:r>
              <a:rPr lang="en-CA" dirty="0" smtClean="0">
                <a:cs typeface="Times New Roman"/>
              </a:rPr>
              <a:t>!</a:t>
            </a:r>
          </a:p>
          <a:p>
            <a:r>
              <a:rPr lang="en-CA" dirty="0" smtClean="0">
                <a:cs typeface="Times New Roman"/>
              </a:rPr>
              <a:t>Elements in Group 8 will </a:t>
            </a:r>
            <a:r>
              <a:rPr lang="en-CA" b="1" dirty="0" smtClean="0">
                <a:cs typeface="Times New Roman"/>
              </a:rPr>
              <a:t>not react, for they have a full electron orbital and are already stable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It is the </a:t>
            </a:r>
            <a:r>
              <a:rPr lang="en-CA" dirty="0" smtClean="0">
                <a:solidFill>
                  <a:srgbClr val="FF0000"/>
                </a:solidFill>
              </a:rPr>
              <a:t>total number of bonds </a:t>
            </a:r>
            <a:r>
              <a:rPr lang="en-CA" dirty="0" smtClean="0"/>
              <a:t>an element can make</a:t>
            </a:r>
          </a:p>
          <a:p>
            <a:r>
              <a:rPr lang="en-CA" dirty="0" smtClean="0"/>
              <a:t>It also has to do with the number of valence electrons an element has</a:t>
            </a:r>
          </a:p>
          <a:p>
            <a:pPr lvl="1"/>
            <a:r>
              <a:rPr lang="en-CA" dirty="0" err="1" smtClean="0"/>
              <a:t>i.e</a:t>
            </a:r>
            <a:r>
              <a:rPr lang="en-CA" dirty="0" smtClean="0"/>
              <a:t>, if an element has only 1 valence electron, it can only make one bond (only has one electron to loose)</a:t>
            </a:r>
          </a:p>
          <a:p>
            <a:pPr lvl="1"/>
            <a:r>
              <a:rPr lang="en-CA" dirty="0" smtClean="0"/>
              <a:t>i.e. if an element has 7 valence electrons, it too can only make one bond, since it can only accept one more electron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Valence e-’s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Ion 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Valence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429000"/>
            <a:ext cx="820891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600" dirty="0" smtClean="0"/>
              <a:t>Chemical bonds always has to do with the transfer of electrons from elements to elements to form stable compounds</a:t>
            </a:r>
          </a:p>
          <a:p>
            <a:pPr>
              <a:buFont typeface="Arial" pitchFamily="34" charset="0"/>
              <a:buChar char="•"/>
            </a:pPr>
            <a:endParaRPr lang="en-CA" sz="2600" dirty="0" smtClean="0"/>
          </a:p>
          <a:p>
            <a:r>
              <a:rPr lang="en-CA" sz="2600" smtClean="0"/>
              <a:t>**Note: Group </a:t>
            </a:r>
            <a:r>
              <a:rPr lang="en-CA" sz="2600" dirty="0" smtClean="0"/>
              <a:t>4’s ionic charge is -4, since it is easier for elements in this group to gain four electrons than to remove </a:t>
            </a:r>
            <a:r>
              <a:rPr lang="en-CA" sz="2600" smtClean="0"/>
              <a:t>four electrons**</a:t>
            </a:r>
            <a:endParaRPr lang="en-CA" sz="2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518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Ions, Ions, Ions! :D</vt:lpstr>
      <vt:lpstr>What is an Ion?</vt:lpstr>
      <vt:lpstr>What happens when atoms become ions</vt:lpstr>
      <vt:lpstr>Metals as ions</vt:lpstr>
      <vt:lpstr>Non-metals as ions</vt:lpstr>
      <vt:lpstr>What happens in Chem. Rnxs?</vt:lpstr>
      <vt:lpstr>Valence</vt:lpstr>
      <vt:lpstr>Valence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Ions, Ions, Ions! :D</dc:title>
  <dc:creator>Antonio Di Lallo</dc:creator>
  <cp:lastModifiedBy>Andrea Di Lallo</cp:lastModifiedBy>
  <cp:revision>5</cp:revision>
  <dcterms:created xsi:type="dcterms:W3CDTF">2012-02-21T16:20:31Z</dcterms:created>
  <dcterms:modified xsi:type="dcterms:W3CDTF">2012-04-07T18:53:38Z</dcterms:modified>
</cp:coreProperties>
</file>