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73" r:id="rId4"/>
    <p:sldId id="281" r:id="rId5"/>
    <p:sldId id="282" r:id="rId6"/>
    <p:sldId id="283" r:id="rId7"/>
    <p:sldId id="256" r:id="rId8"/>
    <p:sldId id="259" r:id="rId9"/>
    <p:sldId id="284" r:id="rId10"/>
    <p:sldId id="285" r:id="rId11"/>
    <p:sldId id="260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79" r:id="rId20"/>
    <p:sldId id="280" r:id="rId21"/>
    <p:sldId id="269" r:id="rId22"/>
    <p:sldId id="271" r:id="rId23"/>
    <p:sldId id="274" r:id="rId24"/>
    <p:sldId id="286" r:id="rId25"/>
    <p:sldId id="276" r:id="rId26"/>
    <p:sldId id="287" r:id="rId27"/>
    <p:sldId id="288" r:id="rId28"/>
    <p:sldId id="277" r:id="rId29"/>
    <p:sldId id="289" r:id="rId30"/>
    <p:sldId id="290" r:id="rId31"/>
    <p:sldId id="278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BF205-C871-4091-BB8E-FC65DC1943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25260-725D-498A-B5ED-02BA78839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DF318-15B0-4E10-8732-3615A5153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1EA753-BF5F-4787-A4CB-B7639476B8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82100-9D29-43D9-B639-9FE6373F2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A189C-BD04-4C01-BE60-BA7E3339B0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A4A1F-1F9C-4C06-9B01-24ACE1A76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AB9E0-BF19-475E-842E-430C3ACCB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FD70C-5FAF-4F74-A1D5-08739BA86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B1A49-AC37-4739-AF94-19D2102F0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9E86C-49C6-484B-81DD-21BCDAC3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EECF-B581-4E25-9F7F-8C26C1603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31A7A-E106-4359-BC0C-BD3BACBE60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Motion Transmission Systems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4191000"/>
            <a:ext cx="1485900" cy="14732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  <p:pic>
        <p:nvPicPr>
          <p:cNvPr id="13317" name="Picture 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13000"/>
            <a:ext cx="889000" cy="876300"/>
          </a:xfrm>
          <a:prstGeom prst="rect">
            <a:avLst/>
          </a:prstGeom>
          <a:noFill/>
        </p:spPr>
      </p:pic>
      <p:pic>
        <p:nvPicPr>
          <p:cNvPr id="13318" name="Picture 6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36763">
            <a:off x="1244600" y="3543300"/>
            <a:ext cx="889000" cy="876300"/>
          </a:xfrm>
          <a:prstGeom prst="rect">
            <a:avLst/>
          </a:prstGeom>
          <a:noFill/>
        </p:spPr>
      </p:pic>
      <p:pic>
        <p:nvPicPr>
          <p:cNvPr id="13319" name="Picture 7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36763">
            <a:off x="533400" y="1714500"/>
            <a:ext cx="889000" cy="876300"/>
          </a:xfrm>
          <a:prstGeom prst="rect">
            <a:avLst/>
          </a:prstGeom>
          <a:noFill/>
        </p:spPr>
      </p:pic>
      <p:pic>
        <p:nvPicPr>
          <p:cNvPr id="13320" name="Picture 8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36800"/>
            <a:ext cx="1485900" cy="1473200"/>
          </a:xfrm>
          <a:prstGeom prst="rect">
            <a:avLst/>
          </a:prstGeom>
          <a:noFill/>
        </p:spPr>
      </p:pic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971800" y="1447800"/>
            <a:ext cx="594360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dirty="0"/>
              <a:t>When building a </a:t>
            </a:r>
            <a:r>
              <a:rPr lang="en-US" sz="2800" b="1" dirty="0"/>
              <a:t>gear train</a:t>
            </a:r>
            <a:r>
              <a:rPr lang="en-US" sz="2800" dirty="0"/>
              <a:t>, you must consider: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800" dirty="0"/>
              <a:t>1. The Gear teeth</a:t>
            </a:r>
          </a:p>
          <a:p>
            <a:pPr marL="342900" indent="-342900"/>
            <a:r>
              <a:rPr lang="en-US" sz="2800" dirty="0"/>
              <a:t>	</a:t>
            </a:r>
            <a:r>
              <a:rPr lang="en-US" sz="2000" dirty="0"/>
              <a:t>(they must be </a:t>
            </a:r>
            <a:r>
              <a:rPr lang="en-US" sz="2000" dirty="0">
                <a:solidFill>
                  <a:srgbClr val="FF0000"/>
                </a:solidFill>
              </a:rPr>
              <a:t>evenly spaced</a:t>
            </a:r>
            <a:r>
              <a:rPr lang="en-US" sz="2000" dirty="0"/>
              <a:t>, the </a:t>
            </a:r>
            <a:r>
              <a:rPr lang="en-US" sz="2000" dirty="0">
                <a:solidFill>
                  <a:srgbClr val="FF0000"/>
                </a:solidFill>
              </a:rPr>
              <a:t>same size </a:t>
            </a:r>
            <a:r>
              <a:rPr lang="en-US" sz="2000" dirty="0"/>
              <a:t>and have the </a:t>
            </a:r>
            <a:r>
              <a:rPr lang="en-US" sz="2000" dirty="0">
                <a:solidFill>
                  <a:srgbClr val="FF0000"/>
                </a:solidFill>
              </a:rPr>
              <a:t>same direction</a:t>
            </a:r>
            <a:r>
              <a:rPr lang="en-US" sz="2000" dirty="0"/>
              <a:t>)</a:t>
            </a:r>
          </a:p>
          <a:p>
            <a:pPr marL="342900" indent="-342900"/>
            <a:endParaRPr lang="en-US" sz="900" dirty="0"/>
          </a:p>
          <a:p>
            <a:pPr marL="342900" indent="-342900"/>
            <a:r>
              <a:rPr lang="en-US" sz="2800" dirty="0"/>
              <a:t>2. The Gear types</a:t>
            </a:r>
          </a:p>
          <a:p>
            <a:pPr marL="342900" indent="-342900"/>
            <a:r>
              <a:rPr lang="en-US" sz="2800" dirty="0"/>
              <a:t>	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straight </a:t>
            </a:r>
            <a:r>
              <a:rPr lang="en-US" sz="2000" dirty="0"/>
              <a:t>gears vs. </a:t>
            </a:r>
            <a:r>
              <a:rPr lang="en-US" sz="2000" dirty="0">
                <a:solidFill>
                  <a:srgbClr val="FF0000"/>
                </a:solidFill>
              </a:rPr>
              <a:t>bevel</a:t>
            </a:r>
            <a:r>
              <a:rPr lang="en-US" sz="2000" dirty="0"/>
              <a:t> gears)</a:t>
            </a:r>
          </a:p>
          <a:p>
            <a:pPr marL="342900" indent="-342900"/>
            <a:endParaRPr lang="en-US" sz="1000" dirty="0"/>
          </a:p>
          <a:p>
            <a:pPr marL="342900" indent="-342900"/>
            <a:r>
              <a:rPr lang="en-US" sz="2800" dirty="0"/>
              <a:t>3. The Gear size </a:t>
            </a:r>
          </a:p>
          <a:p>
            <a:pPr marL="342900" indent="-342900"/>
            <a:r>
              <a:rPr lang="en-US" sz="2800" dirty="0"/>
              <a:t>	 </a:t>
            </a:r>
            <a:r>
              <a:rPr lang="en-US" sz="2000" dirty="0"/>
              <a:t>higher number of teeth = </a:t>
            </a:r>
            <a:r>
              <a:rPr lang="en-US" sz="2000" dirty="0">
                <a:solidFill>
                  <a:srgbClr val="FF0000"/>
                </a:solidFill>
              </a:rPr>
              <a:t>slower rotation</a:t>
            </a:r>
          </a:p>
          <a:p>
            <a:pPr marL="342900" indent="-342900"/>
            <a:r>
              <a:rPr lang="en-US" sz="2000" dirty="0"/>
              <a:t>      larger diameter = </a:t>
            </a:r>
            <a:r>
              <a:rPr lang="en-US" sz="2000" dirty="0">
                <a:solidFill>
                  <a:srgbClr val="FF0000"/>
                </a:solidFill>
              </a:rPr>
              <a:t>slower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371600" y="27432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762000" y="2743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4371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0" y="1600200"/>
            <a:ext cx="61722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b="1" u="sng" dirty="0"/>
              <a:t>2. Chain </a:t>
            </a:r>
            <a:r>
              <a:rPr lang="en-US" b="1" u="sng" dirty="0"/>
              <a:t>and</a:t>
            </a:r>
            <a:r>
              <a:rPr lang="en-US" sz="2800" b="1" u="sng" dirty="0"/>
              <a:t> sprocket</a:t>
            </a:r>
            <a:endParaRPr lang="en-US" sz="2800" b="1" dirty="0"/>
          </a:p>
          <a:p>
            <a:pPr marL="609600" indent="-609600"/>
            <a:r>
              <a:rPr lang="en-US" sz="2800" dirty="0"/>
              <a:t>Connects components that </a:t>
            </a:r>
            <a:r>
              <a:rPr lang="en-US" sz="2800" dirty="0">
                <a:solidFill>
                  <a:srgbClr val="FF0000"/>
                </a:solidFill>
              </a:rPr>
              <a:t>are far away from one another.</a:t>
            </a:r>
          </a:p>
          <a:p>
            <a:pPr marL="609600" indent="-609600"/>
            <a:r>
              <a:rPr lang="en-US" sz="2800" dirty="0"/>
              <a:t>The gears (sprockets) do not mesh together; they are </a:t>
            </a:r>
            <a:r>
              <a:rPr lang="en-US" sz="2800" dirty="0">
                <a:solidFill>
                  <a:srgbClr val="FF0000"/>
                </a:solidFill>
              </a:rPr>
              <a:t>connected with a chain</a:t>
            </a:r>
          </a:p>
        </p:txBody>
      </p:sp>
      <p:pic>
        <p:nvPicPr>
          <p:cNvPr id="14340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2247900"/>
            <a:ext cx="889000" cy="876300"/>
          </a:xfrm>
          <a:prstGeom prst="rect">
            <a:avLst/>
          </a:prstGeom>
          <a:noFill/>
        </p:spPr>
      </p:pic>
      <p:pic>
        <p:nvPicPr>
          <p:cNvPr id="14341" name="Picture 5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0"/>
            <a:ext cx="889000" cy="876300"/>
          </a:xfrm>
          <a:prstGeom prst="rect">
            <a:avLst/>
          </a:prstGeom>
          <a:noFill/>
        </p:spPr>
      </p:pic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1371600" y="2895600"/>
            <a:ext cx="76200" cy="2057400"/>
            <a:chOff x="864" y="1824"/>
            <a:chExt cx="48" cy="1296"/>
          </a:xfrm>
        </p:grpSpPr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4353" name="Group 17"/>
          <p:cNvGrpSpPr>
            <a:grpSpLocks/>
          </p:cNvGrpSpPr>
          <p:nvPr/>
        </p:nvGrpSpPr>
        <p:grpSpPr bwMode="auto">
          <a:xfrm flipV="1">
            <a:off x="685800" y="2819400"/>
            <a:ext cx="76200" cy="2057400"/>
            <a:chOff x="864" y="1824"/>
            <a:chExt cx="48" cy="1296"/>
          </a:xfrm>
        </p:grpSpPr>
        <p:sp>
          <p:nvSpPr>
            <p:cNvPr id="14354" name="Rectangle 18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5" name="Rectangle 19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6" name="Rectangle 20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7" name="Rectangle 21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8" name="Rectangle 22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359" name="Rectangle 23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aphicFrame>
        <p:nvGraphicFramePr>
          <p:cNvPr id="14382" name="Group 46"/>
          <p:cNvGraphicFramePr>
            <a:graphicFrameLocks noGrp="1"/>
          </p:cNvGraphicFramePr>
          <p:nvPr>
            <p:ph sz="half" idx="2"/>
          </p:nvPr>
        </p:nvGraphicFramePr>
        <p:xfrm>
          <a:off x="2971800" y="4876800"/>
          <a:ext cx="5867400" cy="1639888"/>
        </p:xfrm>
        <a:graphic>
          <a:graphicData uri="http://schemas.openxmlformats.org/drawingml/2006/table">
            <a:tbl>
              <a:tblPr/>
              <a:tblGrid>
                <a:gridCol w="2424113"/>
                <a:gridCol w="3443287"/>
              </a:tblGrid>
              <a:tr h="1025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Direction of components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sprockets inside the chain will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turn in the same direction.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Reversibility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78" name="Picture 42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162300"/>
            <a:ext cx="889000" cy="876300"/>
          </a:xfrm>
          <a:prstGeom prst="rect">
            <a:avLst/>
          </a:prstGeom>
          <a:noFill/>
        </p:spPr>
      </p:pic>
      <p:sp>
        <p:nvSpPr>
          <p:cNvPr id="37" name="Curved Down Arrow 36"/>
          <p:cNvSpPr/>
          <p:nvPr/>
        </p:nvSpPr>
        <p:spPr>
          <a:xfrm>
            <a:off x="685800" y="1981200"/>
            <a:ext cx="7620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rot="10800000">
            <a:off x="685800" y="5334000"/>
            <a:ext cx="7620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5116055" flipH="1">
            <a:off x="1985036" y="3390717"/>
            <a:ext cx="704943" cy="350852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0444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5 L 3.33333E-6 -1.11111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41" grpId="0" animBg="1"/>
      <p:bldP spid="4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1371600" y="27432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762000" y="2743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90800" y="1600200"/>
            <a:ext cx="6400800" cy="4953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/>
              <a:t>When building a </a:t>
            </a:r>
            <a:r>
              <a:rPr lang="en-US" sz="2800" b="1" dirty="0"/>
              <a:t>chain and sprocket</a:t>
            </a:r>
            <a:r>
              <a:rPr lang="en-US" sz="2800" dirty="0"/>
              <a:t>, you must consider that: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The teeth on the sprocket </a:t>
            </a:r>
            <a:r>
              <a:rPr lang="en-US" dirty="0">
                <a:solidFill>
                  <a:srgbClr val="FF0000"/>
                </a:solidFill>
              </a:rPr>
              <a:t>are identical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endParaRPr lang="en-US" dirty="0"/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The chain links must mesh easily with </a:t>
            </a:r>
            <a:r>
              <a:rPr lang="en-US" dirty="0">
                <a:solidFill>
                  <a:srgbClr val="FF0000"/>
                </a:solidFill>
              </a:rPr>
              <a:t>the sprocket’s teeth</a:t>
            </a: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endParaRPr lang="en-US" dirty="0"/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The system requires </a:t>
            </a:r>
            <a:r>
              <a:rPr lang="en-US" dirty="0" smtClean="0">
                <a:solidFill>
                  <a:srgbClr val="FF0000"/>
                </a:solidFill>
              </a:rPr>
              <a:t>constant </a:t>
            </a:r>
            <a:r>
              <a:rPr lang="en-CA" dirty="0" err="1" smtClean="0">
                <a:solidFill>
                  <a:srgbClr val="FF0000"/>
                </a:solidFill>
              </a:rPr>
              <a:t>lubrification</a:t>
            </a:r>
            <a:endParaRPr lang="en-CA" dirty="0" smtClean="0">
              <a:solidFill>
                <a:srgbClr val="FF0000"/>
              </a:solidFill>
            </a:endParaRPr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endParaRPr lang="en-US" dirty="0"/>
          </a:p>
          <a:p>
            <a:pPr marL="1371600" lvl="2" indent="-457200">
              <a:lnSpc>
                <a:spcPct val="80000"/>
              </a:lnSpc>
              <a:buFontTx/>
              <a:buAutoNum type="arabicPeriod"/>
            </a:pPr>
            <a:r>
              <a:rPr lang="en-US" dirty="0"/>
              <a:t>The smaller the sprocket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faster </a:t>
            </a:r>
            <a:r>
              <a:rPr lang="en-US" dirty="0">
                <a:solidFill>
                  <a:srgbClr val="FF0000"/>
                </a:solidFill>
              </a:rPr>
              <a:t>it turns</a:t>
            </a:r>
          </a:p>
        </p:txBody>
      </p:sp>
      <p:pic>
        <p:nvPicPr>
          <p:cNvPr id="16390" name="Picture 6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0" y="2247900"/>
            <a:ext cx="889000" cy="876300"/>
          </a:xfrm>
          <a:prstGeom prst="rect">
            <a:avLst/>
          </a:prstGeom>
          <a:noFill/>
        </p:spPr>
      </p:pic>
      <p:pic>
        <p:nvPicPr>
          <p:cNvPr id="16391" name="Picture 7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0"/>
            <a:ext cx="889000" cy="876300"/>
          </a:xfrm>
          <a:prstGeom prst="rect">
            <a:avLst/>
          </a:prstGeom>
          <a:noFill/>
        </p:spPr>
      </p:pic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1371600" y="2895600"/>
            <a:ext cx="76200" cy="2057400"/>
            <a:chOff x="864" y="1824"/>
            <a:chExt cx="48" cy="1296"/>
          </a:xfrm>
        </p:grpSpPr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6399" name="Group 15"/>
          <p:cNvGrpSpPr>
            <a:grpSpLocks/>
          </p:cNvGrpSpPr>
          <p:nvPr/>
        </p:nvGrpSpPr>
        <p:grpSpPr bwMode="auto">
          <a:xfrm flipV="1">
            <a:off x="685800" y="2819400"/>
            <a:ext cx="76200" cy="2057400"/>
            <a:chOff x="864" y="1824"/>
            <a:chExt cx="48" cy="1296"/>
          </a:xfrm>
        </p:grpSpPr>
        <p:sp>
          <p:nvSpPr>
            <p:cNvPr id="16400" name="Rectangle 16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1" name="Rectangle 17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2" name="Rectangle 18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pic>
        <p:nvPicPr>
          <p:cNvPr id="16417" name="Picture 33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162300"/>
            <a:ext cx="8890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3.33333E-6 0.04444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5 L 3.33333E-6 -1.11111E-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b="1" u="sng" dirty="0"/>
              <a:t>3. Worm and worm gear</a:t>
            </a:r>
            <a:endParaRPr lang="en-US" b="1" dirty="0"/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Consists of one </a:t>
            </a:r>
            <a:r>
              <a:rPr lang="en-US" dirty="0">
                <a:solidFill>
                  <a:srgbClr val="FF0000"/>
                </a:solidFill>
              </a:rPr>
              <a:t>endless screw </a:t>
            </a:r>
            <a:r>
              <a:rPr lang="en-US" dirty="0"/>
              <a:t>and at least </a:t>
            </a:r>
            <a:r>
              <a:rPr lang="en-US" dirty="0">
                <a:solidFill>
                  <a:srgbClr val="FF0000"/>
                </a:solidFill>
              </a:rPr>
              <a:t>a gear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dirty="0"/>
              <a:t>It is </a:t>
            </a:r>
            <a:r>
              <a:rPr lang="en-US" b="1" u="sng" dirty="0">
                <a:solidFill>
                  <a:srgbClr val="FF0000"/>
                </a:solidFill>
              </a:rPr>
              <a:t>not reversible</a:t>
            </a:r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/>
              <a:t>When building a worm and screw gear, you must ensure that: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The gear teeth match</a:t>
            </a:r>
            <a:r>
              <a:rPr lang="en-US" sz="2000" dirty="0">
                <a:solidFill>
                  <a:srgbClr val="FF0000"/>
                </a:solidFill>
              </a:rPr>
              <a:t> the worm’s grooves</a:t>
            </a:r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The driver </a:t>
            </a:r>
            <a:r>
              <a:rPr lang="en-US" sz="2000" dirty="0">
                <a:solidFill>
                  <a:srgbClr val="FF0000"/>
                </a:solidFill>
              </a:rPr>
              <a:t>must be the worm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0" y="32004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381000" y="3124200"/>
            <a:ext cx="1905000" cy="228600"/>
            <a:chOff x="240" y="1968"/>
            <a:chExt cx="1200" cy="144"/>
          </a:xfrm>
        </p:grpSpPr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V="1">
              <a:off x="816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 flipV="1">
              <a:off x="96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flipV="1">
              <a:off x="110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124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V="1">
              <a:off x="139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 flipV="1">
              <a:off x="67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 flipV="1">
              <a:off x="52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 flipV="1">
              <a:off x="38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 flipV="1">
              <a:off x="24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17426" name="Picture 18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324100"/>
            <a:ext cx="889000" cy="876300"/>
          </a:xfrm>
          <a:prstGeom prst="rect">
            <a:avLst/>
          </a:prstGeom>
          <a:noFill/>
        </p:spPr>
      </p:pic>
      <p:pic>
        <p:nvPicPr>
          <p:cNvPr id="17427" name="Picture 19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200400"/>
            <a:ext cx="889000" cy="876300"/>
          </a:xfrm>
          <a:prstGeom prst="rect">
            <a:avLst/>
          </a:prstGeom>
          <a:noFill/>
        </p:spPr>
      </p:pic>
      <p:sp>
        <p:nvSpPr>
          <p:cNvPr id="19" name="Curved Down Arrow 18"/>
          <p:cNvSpPr/>
          <p:nvPr/>
        </p:nvSpPr>
        <p:spPr>
          <a:xfrm rot="10448237" flipH="1">
            <a:off x="685800" y="4038600"/>
            <a:ext cx="8382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685800" y="2057400"/>
            <a:ext cx="914400" cy="3810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161E-6 L -0.0625 -0.005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3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-21600000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1" grpId="0" animBg="1"/>
      <p:bldP spid="2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371600"/>
            <a:ext cx="5791200" cy="47545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u="sng" dirty="0"/>
              <a:t>4. Friction gear systems</a:t>
            </a:r>
            <a:endParaRPr lang="en-US" b="1" dirty="0"/>
          </a:p>
          <a:p>
            <a:pPr marL="990600" lvl="1" indent="-533400"/>
            <a:r>
              <a:rPr lang="en-US" dirty="0"/>
              <a:t>Similar to gear trains yet </a:t>
            </a:r>
            <a:r>
              <a:rPr lang="en-US" dirty="0">
                <a:solidFill>
                  <a:srgbClr val="FF0000"/>
                </a:solidFill>
              </a:rPr>
              <a:t>less efficient </a:t>
            </a:r>
            <a:r>
              <a:rPr lang="en-US" dirty="0"/>
              <a:t>because the friction gears </a:t>
            </a:r>
            <a:r>
              <a:rPr lang="en-US" dirty="0">
                <a:solidFill>
                  <a:srgbClr val="FF0000"/>
                </a:solidFill>
              </a:rPr>
              <a:t>can slip</a:t>
            </a:r>
            <a:r>
              <a:rPr lang="en-US" dirty="0" smtClean="0"/>
              <a:t>.</a:t>
            </a:r>
          </a:p>
          <a:p>
            <a:pPr marL="990600" lvl="1" indent="-533400">
              <a:buNone/>
            </a:pPr>
            <a:endParaRPr lang="en-US" dirty="0" smtClean="0"/>
          </a:p>
          <a:p>
            <a:pPr marL="990600" lvl="1" indent="-533400"/>
            <a:r>
              <a:rPr lang="en-US" sz="2000" dirty="0" smtClean="0"/>
              <a:t>The teeth on gear trains “lock” the gears in place to prevent slipping; there is no such thing in Friction gear systems</a:t>
            </a:r>
            <a:r>
              <a:rPr lang="en-US" dirty="0" smtClean="0"/>
              <a:t> </a:t>
            </a:r>
          </a:p>
          <a:p>
            <a:pPr marL="990600" lvl="1" indent="-533400"/>
            <a:endParaRPr lang="en-US" dirty="0"/>
          </a:p>
          <a:p>
            <a:pPr marL="990600" lvl="1" indent="-533400"/>
            <a:r>
              <a:rPr lang="en-US" dirty="0"/>
              <a:t>The larger the gear the </a:t>
            </a:r>
            <a:r>
              <a:rPr lang="en-US" dirty="0">
                <a:solidFill>
                  <a:srgbClr val="FF0000"/>
                </a:solidFill>
              </a:rPr>
              <a:t>slower the rotation</a:t>
            </a:r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533400" y="1943100"/>
            <a:ext cx="1600200" cy="1600200"/>
            <a:chOff x="336" y="1224"/>
            <a:chExt cx="1008" cy="1008"/>
          </a:xfrm>
        </p:grpSpPr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36" y="1224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480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8441" name="Group 9"/>
          <p:cNvGrpSpPr>
            <a:grpSpLocks/>
          </p:cNvGrpSpPr>
          <p:nvPr/>
        </p:nvGrpSpPr>
        <p:grpSpPr bwMode="auto">
          <a:xfrm>
            <a:off x="809625" y="3543300"/>
            <a:ext cx="1019175" cy="1028700"/>
            <a:chOff x="510" y="3048"/>
            <a:chExt cx="690" cy="648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510" y="3048"/>
              <a:ext cx="690" cy="6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672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2" name="Curved Down Arrow 11"/>
          <p:cNvSpPr/>
          <p:nvPr/>
        </p:nvSpPr>
        <p:spPr>
          <a:xfrm>
            <a:off x="838200" y="2133600"/>
            <a:ext cx="914400" cy="3810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0800000" flipH="1">
            <a:off x="990600" y="3733800"/>
            <a:ext cx="609600" cy="2286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2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56388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b="1" u="sng" dirty="0"/>
              <a:t>5. Belt and pulley system</a:t>
            </a:r>
            <a:endParaRPr lang="en-US" sz="2800" b="1" dirty="0"/>
          </a:p>
          <a:p>
            <a:pPr marL="990600" lvl="1" indent="-533400"/>
            <a:r>
              <a:rPr lang="en-US" sz="2400" dirty="0"/>
              <a:t>When building a belt and pulley system, you must ensure:</a:t>
            </a:r>
          </a:p>
          <a:p>
            <a:pPr marL="990600" lvl="1" indent="-533400"/>
            <a:endParaRPr lang="en-US" sz="2400" dirty="0"/>
          </a:p>
          <a:p>
            <a:pPr marL="1371600" lvl="2" indent="-457200">
              <a:buFontTx/>
              <a:buAutoNum type="arabicPeriod"/>
            </a:pPr>
            <a:r>
              <a:rPr lang="en-US" sz="2000" dirty="0"/>
              <a:t>Pulleys must contain a groove where </a:t>
            </a:r>
            <a:r>
              <a:rPr lang="en-US" sz="2000" dirty="0">
                <a:solidFill>
                  <a:srgbClr val="FF0000"/>
                </a:solidFill>
              </a:rPr>
              <a:t>the belt can fit</a:t>
            </a:r>
          </a:p>
          <a:p>
            <a:pPr marL="1371600" lvl="2" indent="-457200">
              <a:buFontTx/>
              <a:buAutoNum type="arabicPeriod"/>
            </a:pPr>
            <a:endParaRPr lang="en-US" sz="2000" dirty="0"/>
          </a:p>
          <a:p>
            <a:pPr marL="1371600" lvl="2" indent="-457200">
              <a:buFontTx/>
              <a:buAutoNum type="arabicPeriod"/>
            </a:pPr>
            <a:r>
              <a:rPr lang="en-US" sz="2000" dirty="0"/>
              <a:t>The belt must </a:t>
            </a:r>
            <a:r>
              <a:rPr lang="en-US" sz="2000" dirty="0" smtClean="0">
                <a:solidFill>
                  <a:srgbClr val="FF0000"/>
                </a:solidFill>
              </a:rPr>
              <a:t>adhere (stick) </a:t>
            </a:r>
            <a:r>
              <a:rPr lang="en-US" sz="2000" dirty="0">
                <a:solidFill>
                  <a:srgbClr val="FF0000"/>
                </a:solidFill>
              </a:rPr>
              <a:t>to the pulleys</a:t>
            </a:r>
          </a:p>
          <a:p>
            <a:pPr marL="1371600" lvl="2" indent="-457200">
              <a:buFontTx/>
              <a:buAutoNum type="arabicPeriod"/>
            </a:pPr>
            <a:endParaRPr lang="en-US" sz="2000" dirty="0"/>
          </a:p>
          <a:p>
            <a:pPr marL="1371600" lvl="2" indent="-457200">
              <a:buFontTx/>
              <a:buAutoNum type="arabicPeriod"/>
            </a:pPr>
            <a:r>
              <a:rPr lang="en-US" sz="2000" dirty="0"/>
              <a:t>The smaller the pulley </a:t>
            </a:r>
            <a:r>
              <a:rPr lang="en-US" sz="2000" dirty="0">
                <a:solidFill>
                  <a:srgbClr val="FF0000"/>
                </a:solidFill>
              </a:rPr>
              <a:t>the faster it turns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828800" y="2667000"/>
            <a:ext cx="304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 flipH="1" flipV="1">
            <a:off x="533400" y="2743200"/>
            <a:ext cx="304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533400" y="1943100"/>
            <a:ext cx="1600200" cy="1600200"/>
            <a:chOff x="336" y="1224"/>
            <a:chExt cx="1008" cy="1008"/>
          </a:xfrm>
        </p:grpSpPr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336" y="1224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64" name="Oval 8"/>
            <p:cNvSpPr>
              <a:spLocks noChangeArrowheads="1"/>
            </p:cNvSpPr>
            <p:nvPr/>
          </p:nvSpPr>
          <p:spPr bwMode="auto">
            <a:xfrm>
              <a:off x="480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809625" y="4838700"/>
            <a:ext cx="1019175" cy="1028700"/>
            <a:chOff x="510" y="3048"/>
            <a:chExt cx="690" cy="648"/>
          </a:xfrm>
        </p:grpSpPr>
        <p:sp>
          <p:nvSpPr>
            <p:cNvPr id="19461" name="Oval 5"/>
            <p:cNvSpPr>
              <a:spLocks noChangeArrowheads="1"/>
            </p:cNvSpPr>
            <p:nvPr/>
          </p:nvSpPr>
          <p:spPr bwMode="auto">
            <a:xfrm>
              <a:off x="510" y="3048"/>
              <a:ext cx="690" cy="6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672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4" name="Curved Down Arrow 13"/>
          <p:cNvSpPr/>
          <p:nvPr/>
        </p:nvSpPr>
        <p:spPr>
          <a:xfrm>
            <a:off x="838200" y="2286000"/>
            <a:ext cx="1066800" cy="3810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5" name="Curved Up Arrow 14"/>
          <p:cNvSpPr/>
          <p:nvPr/>
        </p:nvSpPr>
        <p:spPr>
          <a:xfrm rot="10800000" flipH="1">
            <a:off x="990600" y="5029200"/>
            <a:ext cx="609600" cy="3048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300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Speed Change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In Motion Transmission 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Change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u="sng" dirty="0"/>
              <a:t>1. Worm and worm gear</a:t>
            </a:r>
          </a:p>
          <a:p>
            <a:pPr marL="609600" indent="-609600"/>
            <a:r>
              <a:rPr lang="en-US" dirty="0"/>
              <a:t>For each turn of the worm, the gear </a:t>
            </a:r>
            <a:r>
              <a:rPr lang="en-US" dirty="0">
                <a:solidFill>
                  <a:srgbClr val="FF0000"/>
                </a:solidFill>
              </a:rPr>
              <a:t>moves by one tooth. </a:t>
            </a:r>
            <a:r>
              <a:rPr lang="en-US" dirty="0"/>
              <a:t> </a:t>
            </a:r>
          </a:p>
          <a:p>
            <a:pPr marL="609600" indent="-609600"/>
            <a:r>
              <a:rPr lang="en-US" dirty="0"/>
              <a:t>The greater the number of teeth the </a:t>
            </a:r>
            <a:r>
              <a:rPr lang="en-US" dirty="0">
                <a:solidFill>
                  <a:srgbClr val="FF0000"/>
                </a:solidFill>
              </a:rPr>
              <a:t>slower the speed.</a:t>
            </a:r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76200" y="40005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457200" y="3924300"/>
            <a:ext cx="1905000" cy="228600"/>
            <a:chOff x="240" y="1968"/>
            <a:chExt cx="1200" cy="144"/>
          </a:xfrm>
        </p:grpSpPr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V="1">
              <a:off x="816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V="1">
              <a:off x="96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 flipV="1">
              <a:off x="110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 flipV="1">
              <a:off x="124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 flipV="1">
              <a:off x="139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 flipV="1">
              <a:off x="67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 flipV="1">
              <a:off x="52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 flipV="1">
              <a:off x="38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V="1">
              <a:off x="24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23582" name="Picture 30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514600"/>
            <a:ext cx="1485900" cy="1473200"/>
          </a:xfrm>
          <a:prstGeom prst="rect">
            <a:avLst/>
          </a:prstGeom>
          <a:noFill/>
        </p:spPr>
      </p:pic>
      <p:pic>
        <p:nvPicPr>
          <p:cNvPr id="23584" name="Picture 32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9800" y="4000500"/>
            <a:ext cx="8890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6161E-6 L -0.0625 -0.005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Change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1600200"/>
            <a:ext cx="6096000" cy="5029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b="1" u="sng" dirty="0"/>
              <a:t>2. Remaining systems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The speed varies with the </a:t>
            </a:r>
            <a:r>
              <a:rPr lang="en-US" sz="2800" dirty="0">
                <a:solidFill>
                  <a:srgbClr val="FF0000"/>
                </a:solidFill>
              </a:rPr>
              <a:t>number of teeth </a:t>
            </a:r>
            <a:r>
              <a:rPr lang="en-US" sz="2800" dirty="0"/>
              <a:t>(or the </a:t>
            </a:r>
            <a:r>
              <a:rPr lang="en-US" sz="2800" dirty="0">
                <a:solidFill>
                  <a:srgbClr val="FF0000"/>
                </a:solidFill>
              </a:rPr>
              <a:t>diameter</a:t>
            </a:r>
            <a:r>
              <a:rPr lang="en-US" sz="2800" dirty="0"/>
              <a:t> of the gears)</a:t>
            </a:r>
          </a:p>
          <a:p>
            <a:pPr marL="609600" indent="-609600">
              <a:lnSpc>
                <a:spcPct val="80000"/>
              </a:lnSpc>
            </a:pPr>
            <a:endParaRPr lang="en-US" sz="2800" dirty="0"/>
          </a:p>
          <a:p>
            <a:pPr marL="990600" lvl="1" indent="-533400">
              <a:lnSpc>
                <a:spcPct val="80000"/>
              </a:lnSpc>
            </a:pPr>
            <a:r>
              <a:rPr lang="en-US" sz="2400" dirty="0"/>
              <a:t>If motion is transmitted to a smaller gear, the </a:t>
            </a:r>
            <a:r>
              <a:rPr lang="en-US" sz="2400" dirty="0">
                <a:solidFill>
                  <a:srgbClr val="FF0000"/>
                </a:solidFill>
              </a:rPr>
              <a:t>speed is increased</a:t>
            </a:r>
          </a:p>
          <a:p>
            <a:pPr marL="990600" lvl="1" indent="-533400">
              <a:lnSpc>
                <a:spcPct val="80000"/>
              </a:lnSpc>
            </a:pPr>
            <a:endParaRPr lang="en-US" sz="2400" dirty="0"/>
          </a:p>
          <a:p>
            <a:pPr marL="990600" lvl="1" indent="-533400">
              <a:lnSpc>
                <a:spcPct val="80000"/>
              </a:lnSpc>
            </a:pPr>
            <a:r>
              <a:rPr lang="en-US" sz="2400" dirty="0"/>
              <a:t>If motion is transmitted to a larger gear, </a:t>
            </a:r>
            <a:r>
              <a:rPr lang="en-US" sz="2400" dirty="0">
                <a:solidFill>
                  <a:srgbClr val="FF0000"/>
                </a:solidFill>
              </a:rPr>
              <a:t>speed is decreased</a:t>
            </a:r>
          </a:p>
          <a:p>
            <a:pPr marL="990600" lvl="1" indent="-533400">
              <a:lnSpc>
                <a:spcPct val="80000"/>
              </a:lnSpc>
            </a:pPr>
            <a:endParaRPr lang="en-US" sz="2400" dirty="0"/>
          </a:p>
          <a:p>
            <a:pPr marL="990600" lvl="1" indent="-533400">
              <a:lnSpc>
                <a:spcPct val="80000"/>
              </a:lnSpc>
            </a:pPr>
            <a:r>
              <a:rPr lang="en-US" sz="2400" dirty="0"/>
              <a:t>If motion is transmitted to a gear of equal size, </a:t>
            </a:r>
            <a:r>
              <a:rPr lang="en-US" sz="2400" dirty="0">
                <a:solidFill>
                  <a:srgbClr val="FF0000"/>
                </a:solidFill>
              </a:rPr>
              <a:t>there is no speed change</a:t>
            </a:r>
          </a:p>
        </p:txBody>
      </p:sp>
      <p:pic>
        <p:nvPicPr>
          <p:cNvPr id="25615" name="Picture 15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1485900" cy="1473200"/>
          </a:xfrm>
          <a:prstGeom prst="rect">
            <a:avLst/>
          </a:prstGeom>
          <a:noFill/>
        </p:spPr>
      </p:pic>
      <p:pic>
        <p:nvPicPr>
          <p:cNvPr id="25616" name="Picture 16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05200"/>
            <a:ext cx="889000" cy="876300"/>
          </a:xfrm>
          <a:prstGeom prst="rect">
            <a:avLst/>
          </a:prstGeom>
          <a:noFill/>
        </p:spPr>
      </p:pic>
      <p:pic>
        <p:nvPicPr>
          <p:cNvPr id="25619" name="Picture 19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4470400"/>
            <a:ext cx="1485900" cy="1473200"/>
          </a:xfrm>
          <a:prstGeom prst="rect">
            <a:avLst/>
          </a:prstGeom>
          <a:noFill/>
        </p:spPr>
      </p:pic>
      <p:pic>
        <p:nvPicPr>
          <p:cNvPr id="25620" name="Picture 20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229100"/>
            <a:ext cx="8890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5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Speed Change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To find out the exact speed of the driven gear we must find the speed ratio: </a:t>
            </a:r>
          </a:p>
          <a:p>
            <a:pPr>
              <a:buFontTx/>
              <a:buNone/>
            </a:pPr>
            <a:r>
              <a:rPr lang="en-US" sz="2800" dirty="0"/>
              <a:t>		</a:t>
            </a:r>
            <a:r>
              <a:rPr lang="en-US" sz="2000" dirty="0"/>
              <a:t>Speed ratio = </a:t>
            </a:r>
            <a:r>
              <a:rPr lang="en-US" sz="2000" u="sng" dirty="0">
                <a:solidFill>
                  <a:srgbClr val="FF0000"/>
                </a:solidFill>
              </a:rPr>
              <a:t>diameter (or # of teeth) of the driver gear  </a:t>
            </a:r>
          </a:p>
          <a:p>
            <a:pPr lvl="1">
              <a:buFontTx/>
              <a:buNone/>
            </a:pPr>
            <a:r>
              <a:rPr lang="en-US" sz="2000" dirty="0">
                <a:solidFill>
                  <a:srgbClr val="FF0000"/>
                </a:solidFill>
              </a:rPr>
              <a:t>			          diameter (or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# of teeth) of the driven gear</a:t>
            </a:r>
          </a:p>
          <a:p>
            <a:pPr lvl="1">
              <a:buFontTx/>
              <a:buNone/>
            </a:pPr>
            <a:endParaRPr lang="en-US" sz="2000" dirty="0"/>
          </a:p>
          <a:p>
            <a:r>
              <a:rPr lang="en-US" sz="2800" dirty="0"/>
              <a:t>What does this mean exactly?</a:t>
            </a:r>
          </a:p>
          <a:p>
            <a:pPr lvl="2"/>
            <a:r>
              <a:rPr lang="en-US" sz="2000" dirty="0"/>
              <a:t>If I have a driver gear with 20 teeth and a driven gear with 10 teeth.  The speed ratio is 2. </a:t>
            </a:r>
          </a:p>
          <a:p>
            <a:pPr lvl="3"/>
            <a:r>
              <a:rPr lang="en-US" sz="1800" dirty="0"/>
              <a:t>This means that the</a:t>
            </a:r>
            <a:r>
              <a:rPr lang="en-US" sz="1800" dirty="0">
                <a:solidFill>
                  <a:srgbClr val="FF0000"/>
                </a:solidFill>
              </a:rPr>
              <a:t> driven gear is turning twice (2 x) as fast of the driver gear.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A) </a:t>
            </a:r>
            <a:r>
              <a:rPr lang="en-US" b="1" dirty="0"/>
              <a:t>Definition:</a:t>
            </a:r>
            <a:endParaRPr lang="en-US" dirty="0"/>
          </a:p>
          <a:p>
            <a:pPr lvl="2"/>
            <a:r>
              <a:rPr lang="en-US" dirty="0"/>
              <a:t>Relaying the same type of motion from one part of an object to another (</a:t>
            </a:r>
            <a:r>
              <a:rPr lang="en-US" u="sng" dirty="0">
                <a:solidFill>
                  <a:srgbClr val="FF0000"/>
                </a:solidFill>
              </a:rPr>
              <a:t>rotational to rotational, translational to translational</a:t>
            </a:r>
            <a:r>
              <a:rPr lang="en-US" dirty="0"/>
              <a:t>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	Motion transmission systems contain:</a:t>
            </a:r>
          </a:p>
          <a:p>
            <a:pPr lvl="3"/>
            <a:r>
              <a:rPr lang="en-US" b="1" dirty="0"/>
              <a:t>A driver</a:t>
            </a:r>
            <a:r>
              <a:rPr lang="en-US" dirty="0"/>
              <a:t> component that initiates the motion</a:t>
            </a:r>
          </a:p>
          <a:p>
            <a:pPr lvl="3"/>
            <a:r>
              <a:rPr lang="en-US" dirty="0"/>
              <a:t>At least </a:t>
            </a:r>
            <a:r>
              <a:rPr lang="en-US" b="1" dirty="0"/>
              <a:t>a driven</a:t>
            </a:r>
            <a:r>
              <a:rPr lang="en-US" dirty="0"/>
              <a:t> component that receive the motion and transfers it</a:t>
            </a:r>
          </a:p>
          <a:p>
            <a:pPr lvl="3">
              <a:buFontTx/>
              <a:buNone/>
            </a:pPr>
            <a:r>
              <a:rPr lang="en-US" dirty="0"/>
              <a:t> </a:t>
            </a:r>
          </a:p>
          <a:p>
            <a:pPr lvl="3">
              <a:buFontTx/>
              <a:buNone/>
            </a:pPr>
            <a:r>
              <a:rPr lang="en-US" dirty="0"/>
              <a:t>Might contain</a:t>
            </a:r>
            <a:r>
              <a:rPr lang="en-US" b="1" dirty="0"/>
              <a:t> Intermediate</a:t>
            </a:r>
            <a:r>
              <a:rPr lang="en-US" dirty="0"/>
              <a:t> components between the driver and driven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305800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Motion Transformation systems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Transformation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A) Definition</a:t>
            </a:r>
          </a:p>
          <a:p>
            <a:pPr marL="1371600" lvl="2" indent="-457200"/>
            <a:r>
              <a:rPr lang="en-US" dirty="0"/>
              <a:t>Relaying a motion from one part to another while altering the nature of the motion (e.g. </a:t>
            </a:r>
            <a:r>
              <a:rPr lang="en-US" dirty="0">
                <a:solidFill>
                  <a:srgbClr val="FF0000"/>
                </a:solidFill>
              </a:rPr>
              <a:t>rotation to translation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translation to rotation</a:t>
            </a:r>
            <a:r>
              <a:rPr lang="en-US" dirty="0"/>
              <a:t>)</a:t>
            </a:r>
          </a:p>
          <a:p>
            <a:pPr marL="1371600" lvl="2" indent="-457200"/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B) Types of motion Transformation systems</a:t>
            </a:r>
          </a:p>
          <a:p>
            <a:pPr marL="1371600" lvl="2" indent="-4572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Rack and pinion</a:t>
            </a:r>
          </a:p>
          <a:p>
            <a:pPr marL="1371600" lvl="2" indent="-4572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Screw Gear systems</a:t>
            </a:r>
          </a:p>
          <a:p>
            <a:pPr marL="1371600" lvl="2" indent="-4572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Cam and follower</a:t>
            </a:r>
          </a:p>
          <a:p>
            <a:pPr marL="1371600" lvl="2" indent="-4572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Slider–Crank mechanism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Transformation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800" b="1" u="sng" dirty="0"/>
              <a:t>1. Rack and Pinion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2400" dirty="0"/>
              <a:t>Contains a rack (</a:t>
            </a:r>
            <a:r>
              <a:rPr lang="en-US" sz="2400" dirty="0">
                <a:solidFill>
                  <a:srgbClr val="FF0000"/>
                </a:solidFill>
              </a:rPr>
              <a:t>straight bar with teeth</a:t>
            </a:r>
            <a:r>
              <a:rPr lang="en-US" sz="2400" dirty="0"/>
              <a:t>) and a pinion (</a:t>
            </a:r>
            <a:r>
              <a:rPr lang="en-US" sz="2400" dirty="0">
                <a:solidFill>
                  <a:srgbClr val="FF0000"/>
                </a:solidFill>
              </a:rPr>
              <a:t>gear</a:t>
            </a:r>
            <a:r>
              <a:rPr lang="en-US" sz="2400" dirty="0"/>
              <a:t>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800" dirty="0"/>
              <a:t>While building a rack and pinion you must ensure that: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The teeth on the rack and on the pinion </a:t>
            </a:r>
            <a:r>
              <a:rPr lang="en-US" sz="2400" dirty="0">
                <a:solidFill>
                  <a:srgbClr val="FF0000"/>
                </a:solidFill>
              </a:rPr>
              <a:t>must be identical</a:t>
            </a: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The system requires frequent </a:t>
            </a:r>
            <a:r>
              <a:rPr lang="en-US" sz="2400" dirty="0" err="1">
                <a:solidFill>
                  <a:srgbClr val="FF0000"/>
                </a:solidFill>
              </a:rPr>
              <a:t>lubrification</a:t>
            </a:r>
            <a:endParaRPr lang="en-US" sz="2400" dirty="0">
              <a:solidFill>
                <a:srgbClr val="FF0000"/>
              </a:solidFill>
            </a:endParaRPr>
          </a:p>
          <a:p>
            <a:pPr marL="838200" lvl="1" indent="-3810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The greater the number of teeth on the pinion the </a:t>
            </a:r>
            <a:r>
              <a:rPr lang="en-US" sz="2400" dirty="0">
                <a:solidFill>
                  <a:srgbClr val="FF0000"/>
                </a:solidFill>
              </a:rPr>
              <a:t>slower the rotation</a:t>
            </a:r>
          </a:p>
        </p:txBody>
      </p:sp>
      <p:pic>
        <p:nvPicPr>
          <p:cNvPr id="33796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819400"/>
            <a:ext cx="889000" cy="876300"/>
          </a:xfrm>
          <a:prstGeom prst="rect">
            <a:avLst/>
          </a:prstGeom>
          <a:noFill/>
        </p:spPr>
      </p:pic>
      <p:grpSp>
        <p:nvGrpSpPr>
          <p:cNvPr id="33803" name="Group 11"/>
          <p:cNvGrpSpPr>
            <a:grpSpLocks/>
          </p:cNvGrpSpPr>
          <p:nvPr/>
        </p:nvGrpSpPr>
        <p:grpSpPr bwMode="auto">
          <a:xfrm>
            <a:off x="1143000" y="3581400"/>
            <a:ext cx="1600200" cy="152400"/>
            <a:chOff x="240" y="2304"/>
            <a:chExt cx="1008" cy="96"/>
          </a:xfrm>
        </p:grpSpPr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336" y="2400"/>
              <a:ext cx="91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720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1152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80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240" y="2304"/>
              <a:ext cx="96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9556E-7 L -0.15417 -7.9556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17 3.70028E-8 L -0.00417 3.70028E-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13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 and Pinion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Steering wheels for cars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teering-ra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6070600" cy="455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019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/>
              <a:t>2. </a:t>
            </a:r>
            <a:r>
              <a:rPr lang="en-US" sz="2800" b="1" u="sng" dirty="0"/>
              <a:t>Screw gear systems (2 Types)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Contains a </a:t>
            </a:r>
            <a:r>
              <a:rPr lang="en-US" sz="2400" dirty="0">
                <a:solidFill>
                  <a:srgbClr val="FF0000"/>
                </a:solidFill>
              </a:rPr>
              <a:t>screw</a:t>
            </a:r>
            <a:r>
              <a:rPr lang="en-US" sz="2400" dirty="0"/>
              <a:t> and a</a:t>
            </a:r>
            <a:r>
              <a:rPr lang="en-US" sz="2400" dirty="0">
                <a:solidFill>
                  <a:srgbClr val="FF0000"/>
                </a:solidFill>
              </a:rPr>
              <a:t> nut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Type 1: the screw is the driver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Transforms </a:t>
            </a:r>
            <a:r>
              <a:rPr lang="en-US" sz="2000" dirty="0">
                <a:solidFill>
                  <a:srgbClr val="FF0000"/>
                </a:solidFill>
              </a:rPr>
              <a:t>rotational motion </a:t>
            </a:r>
            <a:r>
              <a:rPr lang="en-US" sz="2000" dirty="0"/>
              <a:t>into </a:t>
            </a:r>
            <a:r>
              <a:rPr lang="en-US" sz="2000" dirty="0">
                <a:solidFill>
                  <a:srgbClr val="FF0000"/>
                </a:solidFill>
              </a:rPr>
              <a:t>translational motion </a:t>
            </a:r>
            <a:r>
              <a:rPr lang="en-US" sz="2000" dirty="0"/>
              <a:t>(e.g. jack to lift the car)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Type 2: the nut is the driver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Transforms </a:t>
            </a:r>
            <a:r>
              <a:rPr lang="en-US" sz="2000" dirty="0">
                <a:solidFill>
                  <a:srgbClr val="FF0000"/>
                </a:solidFill>
              </a:rPr>
              <a:t>rotational motion </a:t>
            </a:r>
            <a:r>
              <a:rPr lang="en-US" sz="2000" dirty="0"/>
              <a:t>into </a:t>
            </a:r>
            <a:r>
              <a:rPr lang="en-US" sz="2000" dirty="0">
                <a:solidFill>
                  <a:srgbClr val="FF0000"/>
                </a:solidFill>
              </a:rPr>
              <a:t>translational motion </a:t>
            </a:r>
            <a:r>
              <a:rPr lang="en-US" sz="2000" dirty="0"/>
              <a:t>(e.g. wrench)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13716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 flipV="1">
            <a:off x="16002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18288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V="1">
            <a:off x="20574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V="1">
            <a:off x="22860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V="1">
            <a:off x="11430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9144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V="1">
            <a:off x="6858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457200" y="2933700"/>
            <a:ext cx="76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5866" name="Group 26"/>
          <p:cNvGrpSpPr>
            <a:grpSpLocks/>
          </p:cNvGrpSpPr>
          <p:nvPr/>
        </p:nvGrpSpPr>
        <p:grpSpPr bwMode="auto">
          <a:xfrm>
            <a:off x="1066800" y="2667000"/>
            <a:ext cx="609600" cy="228600"/>
            <a:chOff x="960" y="3120"/>
            <a:chExt cx="384" cy="144"/>
          </a:xfrm>
        </p:grpSpPr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>
              <a:off x="960" y="3120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57" name="Line 17"/>
            <p:cNvSpPr>
              <a:spLocks noChangeShapeType="1"/>
            </p:cNvSpPr>
            <p:nvPr/>
          </p:nvSpPr>
          <p:spPr bwMode="auto">
            <a:xfrm flipV="1">
              <a:off x="960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58" name="Line 18"/>
            <p:cNvSpPr>
              <a:spLocks noChangeShapeType="1"/>
            </p:cNvSpPr>
            <p:nvPr/>
          </p:nvSpPr>
          <p:spPr bwMode="auto">
            <a:xfrm flipV="1">
              <a:off x="1104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1248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5867" name="Group 27"/>
          <p:cNvGrpSpPr>
            <a:grpSpLocks/>
          </p:cNvGrpSpPr>
          <p:nvPr/>
        </p:nvGrpSpPr>
        <p:grpSpPr bwMode="auto">
          <a:xfrm flipH="1" flipV="1">
            <a:off x="914400" y="3124200"/>
            <a:ext cx="609600" cy="228600"/>
            <a:chOff x="960" y="3120"/>
            <a:chExt cx="384" cy="144"/>
          </a:xfrm>
        </p:grpSpPr>
        <p:sp>
          <p:nvSpPr>
            <p:cNvPr id="35868" name="Line 28"/>
            <p:cNvSpPr>
              <a:spLocks noChangeShapeType="1"/>
            </p:cNvSpPr>
            <p:nvPr/>
          </p:nvSpPr>
          <p:spPr bwMode="auto">
            <a:xfrm>
              <a:off x="960" y="3120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69" name="Line 29"/>
            <p:cNvSpPr>
              <a:spLocks noChangeShapeType="1"/>
            </p:cNvSpPr>
            <p:nvPr/>
          </p:nvSpPr>
          <p:spPr bwMode="auto">
            <a:xfrm flipV="1">
              <a:off x="960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 flipV="1">
              <a:off x="1104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5871" name="Line 31"/>
            <p:cNvSpPr>
              <a:spLocks noChangeShapeType="1"/>
            </p:cNvSpPr>
            <p:nvPr/>
          </p:nvSpPr>
          <p:spPr bwMode="auto">
            <a:xfrm flipV="1">
              <a:off x="1248" y="3120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20574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1828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77" name="Line 37"/>
          <p:cNvSpPr>
            <a:spLocks noChangeShapeType="1"/>
          </p:cNvSpPr>
          <p:nvPr/>
        </p:nvSpPr>
        <p:spPr bwMode="auto">
          <a:xfrm>
            <a:off x="16002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>
            <a:off x="13716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11430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80" name="Line 40"/>
          <p:cNvSpPr>
            <a:spLocks noChangeShapeType="1"/>
          </p:cNvSpPr>
          <p:nvPr/>
        </p:nvSpPr>
        <p:spPr bwMode="auto">
          <a:xfrm>
            <a:off x="9144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685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4572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5883" name="Line 43"/>
          <p:cNvSpPr>
            <a:spLocks noChangeShapeType="1"/>
          </p:cNvSpPr>
          <p:nvPr/>
        </p:nvSpPr>
        <p:spPr bwMode="auto">
          <a:xfrm flipH="1">
            <a:off x="0" y="3048000"/>
            <a:ext cx="2514600" cy="0"/>
          </a:xfrm>
          <a:prstGeom prst="line">
            <a:avLst/>
          </a:prstGeom>
          <a:noFill/>
          <a:ln w="1047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358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358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358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358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358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6" dur="2000" fill="hold"/>
                                        <p:tgtEl>
                                          <p:spTgt spid="358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8" dur="20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0" dur="2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4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8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0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6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8" dur="2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1.21184E-6 L -0.1 0.005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5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3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9278E-6 L -0.08333 -0.005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  <p:bldP spid="35854" grpId="0" animBg="1"/>
      <p:bldP spid="35875" grpId="0" animBg="1"/>
      <p:bldP spid="35876" grpId="0" animBg="1"/>
      <p:bldP spid="35877" grpId="0" animBg="1"/>
      <p:bldP spid="35878" grpId="0" animBg="1"/>
      <p:bldP spid="35879" grpId="0" animBg="1"/>
      <p:bldP spid="35880" grpId="0" animBg="1"/>
      <p:bldP spid="35881" grpId="0" animBg="1"/>
      <p:bldP spid="3588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Screw Gear Systems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one: Car Jack</a:t>
            </a:r>
            <a:endParaRPr lang="en-CA" dirty="0"/>
          </a:p>
        </p:txBody>
      </p:sp>
      <p:pic>
        <p:nvPicPr>
          <p:cNvPr id="4" name="Picture 3" descr="Car jack.jpg"/>
          <p:cNvPicPr>
            <a:picLocks noChangeAspect="1"/>
          </p:cNvPicPr>
          <p:nvPr/>
        </p:nvPicPr>
        <p:blipFill>
          <a:blip r:embed="rId2"/>
          <a:srcRect t="20755" b="11321"/>
          <a:stretch>
            <a:fillRect/>
          </a:stretch>
        </p:blipFill>
        <p:spPr>
          <a:xfrm>
            <a:off x="1447800" y="2335378"/>
            <a:ext cx="6400800" cy="36868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4876800"/>
            <a:ext cx="23622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The Screw is turned, which allows for translational motion of the jack to rise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Screw Gear Systems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Two: Wrench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It’s the nut that does the initial rotational movement</a:t>
            </a:r>
            <a:endParaRPr lang="en-CA" sz="2000" dirty="0"/>
          </a:p>
        </p:txBody>
      </p:sp>
      <p:pic>
        <p:nvPicPr>
          <p:cNvPr id="4" name="Picture 3" descr="wre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0059" y="2271089"/>
            <a:ext cx="3974141" cy="2854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Transformation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56388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/>
              <a:t>3</a:t>
            </a:r>
            <a:r>
              <a:rPr lang="en-US" sz="2400" dirty="0" smtClean="0"/>
              <a:t>)</a:t>
            </a:r>
            <a:r>
              <a:rPr lang="en-US" sz="2400" b="1" dirty="0" smtClean="0"/>
              <a:t> </a:t>
            </a:r>
            <a:r>
              <a:rPr lang="en-US" sz="2400" b="1" u="sng" dirty="0"/>
              <a:t>Cam and Follower</a:t>
            </a:r>
            <a:endParaRPr lang="en-US" sz="2400" b="1" dirty="0"/>
          </a:p>
          <a:p>
            <a:pPr marL="838200" lvl="1" indent="-381000">
              <a:lnSpc>
                <a:spcPct val="90000"/>
              </a:lnSpc>
            </a:pPr>
            <a:r>
              <a:rPr lang="en-US" sz="2000" dirty="0"/>
              <a:t>Rotational motion </a:t>
            </a:r>
            <a:r>
              <a:rPr lang="en-US" sz="2000" dirty="0" smtClean="0"/>
              <a:t>changed </a:t>
            </a:r>
            <a:r>
              <a:rPr lang="en-US" sz="2000" dirty="0" smtClean="0">
                <a:solidFill>
                  <a:srgbClr val="FF0000"/>
                </a:solidFill>
              </a:rPr>
              <a:t>to </a:t>
            </a:r>
            <a:r>
              <a:rPr lang="en-US" sz="2000" dirty="0">
                <a:solidFill>
                  <a:srgbClr val="FF0000"/>
                </a:solidFill>
              </a:rPr>
              <a:t>translation motion</a:t>
            </a:r>
          </a:p>
          <a:p>
            <a:pPr marL="457200" indent="-4572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457200" indent="-457200">
              <a:lnSpc>
                <a:spcPct val="90000"/>
              </a:lnSpc>
              <a:buFontTx/>
              <a:buNone/>
            </a:pPr>
            <a:r>
              <a:rPr lang="en-US" sz="2400" dirty="0"/>
              <a:t>When building a cam and follower, you must ensure that: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The follower must be guided </a:t>
            </a:r>
            <a:r>
              <a:rPr lang="en-US" sz="2000" dirty="0">
                <a:solidFill>
                  <a:srgbClr val="FF0000"/>
                </a:solidFill>
              </a:rPr>
              <a:t>in its translational motion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The shape of the cam determines how </a:t>
            </a:r>
            <a:r>
              <a:rPr lang="en-US" sz="2000" dirty="0">
                <a:solidFill>
                  <a:srgbClr val="FF0000"/>
                </a:solidFill>
              </a:rPr>
              <a:t>the follower will move</a:t>
            </a:r>
          </a:p>
          <a:p>
            <a:pPr marL="838200" lvl="1" indent="-3810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A device such as a return spring is usually necessary to keep the </a:t>
            </a:r>
            <a:r>
              <a:rPr lang="en-US" sz="2000" dirty="0">
                <a:solidFill>
                  <a:srgbClr val="FF0000"/>
                </a:solidFill>
              </a:rPr>
              <a:t>follower in continual contact with the cam.</a:t>
            </a:r>
          </a:p>
        </p:txBody>
      </p:sp>
      <p:pic>
        <p:nvPicPr>
          <p:cNvPr id="36870" name="Picture 6" descr="c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0"/>
            <a:ext cx="2343150" cy="3124200"/>
          </a:xfrm>
          <a:prstGeom prst="rect">
            <a:avLst/>
          </a:prstGeom>
          <a:noFill/>
        </p:spPr>
      </p:pic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838200" y="1371600"/>
            <a:ext cx="1143000" cy="1676400"/>
            <a:chOff x="528" y="864"/>
            <a:chExt cx="720" cy="1056"/>
          </a:xfrm>
        </p:grpSpPr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528" y="1728"/>
              <a:ext cx="720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768" y="864"/>
              <a:ext cx="240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4431E-6 L -0.00417 0.088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1" dur="2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8881 L 0.00416 -0.011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368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and Follower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Toys</a:t>
            </a:r>
          </a:p>
          <a:p>
            <a:endParaRPr lang="en-CA" dirty="0"/>
          </a:p>
        </p:txBody>
      </p:sp>
      <p:pic>
        <p:nvPicPr>
          <p:cNvPr id="4" name="Picture 3" descr="glossary-cam-duck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133600"/>
            <a:ext cx="4114799" cy="3869421"/>
          </a:xfrm>
          <a:prstGeom prst="rect">
            <a:avLst/>
          </a:prstGeom>
        </p:spPr>
      </p:pic>
      <p:pic>
        <p:nvPicPr>
          <p:cNvPr id="5" name="Picture 4" descr="glossary-camfol-seesa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345" y="1981200"/>
            <a:ext cx="4417655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Transmission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B) Types of motion transmission systems</a:t>
            </a:r>
          </a:p>
          <a:p>
            <a:pPr marL="990600" lvl="1" indent="-533400">
              <a:buFontTx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Gear </a:t>
            </a:r>
            <a:r>
              <a:rPr lang="en-US" dirty="0" smtClean="0">
                <a:solidFill>
                  <a:srgbClr val="FF0000"/>
                </a:solidFill>
              </a:rPr>
              <a:t>Train 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Chain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Sprocket 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990600" lvl="1" indent="-53340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990600" lvl="1" indent="-533400"/>
            <a:endParaRPr lang="en-US" dirty="0"/>
          </a:p>
        </p:txBody>
      </p:sp>
      <p:pic>
        <p:nvPicPr>
          <p:cNvPr id="6" name="Picture 37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828800"/>
            <a:ext cx="1485900" cy="1473200"/>
          </a:xfrm>
          <a:prstGeom prst="rect">
            <a:avLst/>
          </a:prstGeom>
          <a:noFill/>
        </p:spPr>
      </p:pic>
      <p:pic>
        <p:nvPicPr>
          <p:cNvPr id="7" name="Picture 24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05000"/>
            <a:ext cx="889000" cy="876300"/>
          </a:xfrm>
          <a:prstGeom prst="rect">
            <a:avLst/>
          </a:prstGeom>
          <a:noFill/>
        </p:spPr>
      </p:pic>
      <p:pic>
        <p:nvPicPr>
          <p:cNvPr id="8" name="Picture 39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1485900" cy="1473200"/>
          </a:xfrm>
          <a:prstGeom prst="rect">
            <a:avLst/>
          </a:prstGeom>
          <a:noFill/>
        </p:spPr>
      </p:pic>
      <p:pic>
        <p:nvPicPr>
          <p:cNvPr id="9" name="Picture 4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4038600"/>
            <a:ext cx="889000" cy="876300"/>
          </a:xfrm>
          <a:prstGeom prst="rect">
            <a:avLst/>
          </a:prstGeom>
          <a:noFill/>
        </p:spPr>
      </p:pic>
      <p:pic>
        <p:nvPicPr>
          <p:cNvPr id="10" name="Picture 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5410200"/>
            <a:ext cx="889000" cy="876300"/>
          </a:xfrm>
          <a:prstGeom prst="rect">
            <a:avLst/>
          </a:prstGeom>
          <a:noFill/>
        </p:spPr>
      </p:pic>
      <p:grpSp>
        <p:nvGrpSpPr>
          <p:cNvPr id="11" name="Group 17"/>
          <p:cNvGrpSpPr>
            <a:grpSpLocks/>
          </p:cNvGrpSpPr>
          <p:nvPr/>
        </p:nvGrpSpPr>
        <p:grpSpPr bwMode="auto">
          <a:xfrm flipV="1">
            <a:off x="5105400" y="4191000"/>
            <a:ext cx="76200" cy="2057400"/>
            <a:chOff x="864" y="1824"/>
            <a:chExt cx="48" cy="1296"/>
          </a:xfrm>
        </p:grpSpPr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5867400" y="41148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867400" y="4191000"/>
            <a:ext cx="76200" cy="2057400"/>
            <a:chOff x="864" y="1824"/>
            <a:chExt cx="48" cy="1296"/>
          </a:xfrm>
        </p:grpSpPr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864" y="30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864" y="182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864" y="278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864" y="254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864" y="230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864" y="2064"/>
              <a:ext cx="48" cy="9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40" name="Line 8"/>
          <p:cNvSpPr>
            <a:spLocks noChangeShapeType="1"/>
          </p:cNvSpPr>
          <p:nvPr/>
        </p:nvSpPr>
        <p:spPr bwMode="auto">
          <a:xfrm flipV="1">
            <a:off x="5181600" y="4114800"/>
            <a:ext cx="0" cy="2286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41" name="Picture 42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114800"/>
            <a:ext cx="889000" cy="87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4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and Follower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Water Powered Mill</a:t>
            </a:r>
          </a:p>
          <a:p>
            <a:r>
              <a:rPr lang="en-US" sz="2000" dirty="0" smtClean="0"/>
              <a:t>The water falling down the wheel creates rotational motion, this wheel is connected to an bar, which is connected to a cam and follower. The follower has a stamping-battery at the end which pounds on the ore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" name="Picture 3" descr="glossary-cam-wat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3048000"/>
            <a:ext cx="5334000" cy="3596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600200"/>
            <a:ext cx="5181600" cy="4525963"/>
          </a:xfrm>
        </p:spPr>
        <p:txBody>
          <a:bodyPr/>
          <a:lstStyle/>
          <a:p>
            <a:r>
              <a:rPr lang="en-US" b="1" u="sng" dirty="0"/>
              <a:t>4. Slider-crank mechanism</a:t>
            </a:r>
            <a:endParaRPr lang="en-US" b="1" dirty="0"/>
          </a:p>
          <a:p>
            <a:pPr lvl="1"/>
            <a:r>
              <a:rPr lang="en-US" dirty="0"/>
              <a:t>This is the mechanisms </a:t>
            </a:r>
            <a:r>
              <a:rPr lang="en-US" dirty="0">
                <a:solidFill>
                  <a:srgbClr val="FF0000"/>
                </a:solidFill>
              </a:rPr>
              <a:t>used in pistons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429000" y="3733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2971800" y="4114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>
            <a:off x="29718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37905" name="Group 17"/>
          <p:cNvGrpSpPr>
            <a:grpSpLocks/>
          </p:cNvGrpSpPr>
          <p:nvPr/>
        </p:nvGrpSpPr>
        <p:grpSpPr bwMode="auto">
          <a:xfrm>
            <a:off x="685800" y="2971800"/>
            <a:ext cx="1600200" cy="1600200"/>
            <a:chOff x="432" y="1872"/>
            <a:chExt cx="1008" cy="1008"/>
          </a:xfrm>
        </p:grpSpPr>
        <p:grpSp>
          <p:nvGrpSpPr>
            <p:cNvPr id="37899" name="Group 11"/>
            <p:cNvGrpSpPr>
              <a:grpSpLocks/>
            </p:cNvGrpSpPr>
            <p:nvPr/>
          </p:nvGrpSpPr>
          <p:grpSpPr bwMode="auto">
            <a:xfrm rot="5119850">
              <a:off x="432" y="1872"/>
              <a:ext cx="1008" cy="1008"/>
              <a:chOff x="336" y="1224"/>
              <a:chExt cx="1008" cy="1008"/>
            </a:xfrm>
          </p:grpSpPr>
          <p:sp>
            <p:nvSpPr>
              <p:cNvPr id="37900" name="Oval 12"/>
              <p:cNvSpPr>
                <a:spLocks noChangeArrowheads="1"/>
              </p:cNvSpPr>
              <p:nvPr/>
            </p:nvSpPr>
            <p:spPr bwMode="auto">
              <a:xfrm>
                <a:off x="336" y="1224"/>
                <a:ext cx="1008" cy="100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  <p:sp>
            <p:nvSpPr>
              <p:cNvPr id="37901" name="Oval 13"/>
              <p:cNvSpPr>
                <a:spLocks noChangeArrowheads="1"/>
              </p:cNvSpPr>
              <p:nvPr/>
            </p:nvSpPr>
            <p:spPr bwMode="auto">
              <a:xfrm>
                <a:off x="480" y="172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CA"/>
              </a:p>
            </p:txBody>
          </p:sp>
        </p:grpSp>
        <p:sp>
          <p:nvSpPr>
            <p:cNvPr id="37904" name="Oval 16"/>
            <p:cNvSpPr>
              <a:spLocks noChangeArrowheads="1"/>
            </p:cNvSpPr>
            <p:nvPr/>
          </p:nvSpPr>
          <p:spPr bwMode="auto">
            <a:xfrm>
              <a:off x="816" y="1968"/>
              <a:ext cx="288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7903" name="Group 15"/>
          <p:cNvGrpSpPr>
            <a:grpSpLocks/>
          </p:cNvGrpSpPr>
          <p:nvPr/>
        </p:nvGrpSpPr>
        <p:grpSpPr bwMode="auto">
          <a:xfrm>
            <a:off x="1447800" y="3276600"/>
            <a:ext cx="3962400" cy="1219200"/>
            <a:chOff x="912" y="2064"/>
            <a:chExt cx="2496" cy="768"/>
          </a:xfrm>
        </p:grpSpPr>
        <p:sp>
          <p:nvSpPr>
            <p:cNvPr id="37902" name="Line 14"/>
            <p:cNvSpPr>
              <a:spLocks noChangeShapeType="1"/>
            </p:cNvSpPr>
            <p:nvPr/>
          </p:nvSpPr>
          <p:spPr bwMode="auto">
            <a:xfrm>
              <a:off x="2160" y="2448"/>
              <a:ext cx="1248" cy="38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37894" name="Line 6"/>
            <p:cNvSpPr>
              <a:spLocks noChangeShapeType="1"/>
            </p:cNvSpPr>
            <p:nvPr/>
          </p:nvSpPr>
          <p:spPr bwMode="auto">
            <a:xfrm>
              <a:off x="912" y="2064"/>
              <a:ext cx="12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10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0" presetClass="path" presetSubtype="0" repeatCount="200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67345E-6 C 0.02813 0.01249 -0.00781 -0.00278 0.07813 0.0037 C 0.07969 0.00393 0.0757 0.00694 0.07414 0.00717 C 0.0632 0.00879 0.05209 0.00833 0.04115 0.00902 C 0.02362 0.00809 0.0073 0.01203 -0.00816 0.00185 " pathEditMode="relative" ptsTypes="ffffA">
                                      <p:cBhvr>
                                        <p:cTn id="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97965E-6 C 0.03021 0.0118 0.00764 0.00347 0.08646 1.97965E-6 C 0.08976 -0.00023 0.08004 -0.0037 0.07674 -0.0037 C 0.05122 -0.00301 0.02553 -0.00116 -4.44444E-6 1.97965E-6 Z " pathEditMode="relative" ptsTypes="ffff">
                                      <p:cBhvr>
                                        <p:cTn id="10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Slider-Crank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Trains-wheels</a:t>
            </a:r>
          </a:p>
          <a:p>
            <a:endParaRPr lang="en-CA" dirty="0"/>
          </a:p>
        </p:txBody>
      </p:sp>
      <p:pic>
        <p:nvPicPr>
          <p:cNvPr id="4" name="Picture 3" descr="train whe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3600"/>
            <a:ext cx="508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Slider-Crank Uses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Combustion Engines-Cars</a:t>
            </a:r>
          </a:p>
          <a:p>
            <a:endParaRPr lang="en-CA" dirty="0"/>
          </a:p>
        </p:txBody>
      </p:sp>
      <p:pic>
        <p:nvPicPr>
          <p:cNvPr id="4" name="Picture 3" descr="car pis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2209800"/>
            <a:ext cx="3095625" cy="392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Transmission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B) Types of motion transmission systems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3. Worm and Worm Gear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4. Friction Gear Systems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" name="Picture 18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889000" cy="876300"/>
          </a:xfrm>
          <a:prstGeom prst="rect">
            <a:avLst/>
          </a:prstGeom>
          <a:noFill/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447800" y="36576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pic>
        <p:nvPicPr>
          <p:cNvPr id="6" name="Picture 19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581400"/>
            <a:ext cx="889000" cy="876300"/>
          </a:xfrm>
          <a:prstGeom prst="rect">
            <a:avLst/>
          </a:prstGeom>
          <a:noFill/>
        </p:spPr>
      </p:pic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1752600" y="3505200"/>
            <a:ext cx="1905000" cy="228600"/>
            <a:chOff x="240" y="1968"/>
            <a:chExt cx="1200" cy="144"/>
          </a:xfrm>
        </p:grpSpPr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V="1">
              <a:off x="816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V="1">
              <a:off x="96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 flipV="1">
              <a:off x="110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 flipV="1">
              <a:off x="124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 flipV="1">
              <a:off x="139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 flipV="1">
              <a:off x="672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Line 15"/>
            <p:cNvSpPr>
              <a:spLocks noChangeShapeType="1"/>
            </p:cNvSpPr>
            <p:nvPr/>
          </p:nvSpPr>
          <p:spPr bwMode="auto">
            <a:xfrm flipV="1">
              <a:off x="528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384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 flipV="1">
              <a:off x="240" y="1968"/>
              <a:ext cx="48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6172200" y="3505200"/>
            <a:ext cx="1600200" cy="1600200"/>
            <a:chOff x="336" y="1224"/>
            <a:chExt cx="1008" cy="1008"/>
          </a:xfrm>
        </p:grpSpPr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336" y="1224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480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20" name="Group 9"/>
          <p:cNvGrpSpPr>
            <a:grpSpLocks/>
          </p:cNvGrpSpPr>
          <p:nvPr/>
        </p:nvGrpSpPr>
        <p:grpSpPr bwMode="auto">
          <a:xfrm>
            <a:off x="6477000" y="5105400"/>
            <a:ext cx="1019175" cy="1028700"/>
            <a:chOff x="510" y="3048"/>
            <a:chExt cx="690" cy="648"/>
          </a:xfrm>
        </p:grpSpPr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510" y="3048"/>
              <a:ext cx="690" cy="6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672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Transmission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Types of motion transmission systems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5. Belt and Pulley System</a:t>
            </a:r>
            <a:endParaRPr lang="en-CA" dirty="0">
              <a:solidFill>
                <a:srgbClr val="FF0000"/>
              </a:solidFill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447800" y="2667000"/>
            <a:ext cx="1600200" cy="1600200"/>
            <a:chOff x="336" y="1224"/>
            <a:chExt cx="1008" cy="1008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36" y="1224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" name="Oval 8"/>
            <p:cNvSpPr>
              <a:spLocks noChangeArrowheads="1"/>
            </p:cNvSpPr>
            <p:nvPr/>
          </p:nvSpPr>
          <p:spPr bwMode="auto">
            <a:xfrm>
              <a:off x="480" y="172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1447800" y="3429000"/>
            <a:ext cx="304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2743200" y="3429000"/>
            <a:ext cx="304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CA"/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1752600" y="5486400"/>
            <a:ext cx="1019175" cy="1028700"/>
            <a:chOff x="510" y="3048"/>
            <a:chExt cx="690" cy="648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510" y="3048"/>
              <a:ext cx="690" cy="6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72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Transmission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Types of motion transmission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Gear Trains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Chain and Sprocket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Worm and Worm Gear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Friction Gear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Belt and Pulley</a:t>
            </a:r>
            <a:endParaRPr lang="en-CA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7" name="Picture 39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4191000"/>
            <a:ext cx="1485900" cy="1473200"/>
          </a:xfrm>
          <a:prstGeom prst="rect">
            <a:avLst/>
          </a:prstGeom>
          <a:noFill/>
        </p:spPr>
      </p:pic>
      <p:sp>
        <p:nvSpPr>
          <p:cNvPr id="2102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b="1" u="sng"/>
              <a:t>1. Gear trains</a:t>
            </a:r>
            <a:endParaRPr lang="en-US" b="1"/>
          </a:p>
          <a:p>
            <a:pPr marL="609600" indent="-609600"/>
            <a:r>
              <a:rPr lang="en-US" sz="2800"/>
              <a:t>Contains at least two gears that meet and mesh together</a:t>
            </a:r>
          </a:p>
          <a:p>
            <a:pPr marL="609600" indent="-609600"/>
            <a:endParaRPr lang="en-US" sz="2800"/>
          </a:p>
        </p:txBody>
      </p:sp>
      <p:pic>
        <p:nvPicPr>
          <p:cNvPr id="2072" name="Picture 24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13000"/>
            <a:ext cx="889000" cy="876300"/>
          </a:xfrm>
          <a:prstGeom prst="rect">
            <a:avLst/>
          </a:prstGeom>
          <a:noFill/>
        </p:spPr>
      </p:pic>
      <p:pic>
        <p:nvPicPr>
          <p:cNvPr id="2076" name="Picture 28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36763">
            <a:off x="1244600" y="3543300"/>
            <a:ext cx="889000" cy="876300"/>
          </a:xfrm>
          <a:prstGeom prst="rect">
            <a:avLst/>
          </a:prstGeom>
          <a:noFill/>
        </p:spPr>
      </p:pic>
      <p:pic>
        <p:nvPicPr>
          <p:cNvPr id="2083" name="Picture 3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163237">
            <a:off x="585334" y="1729190"/>
            <a:ext cx="889000" cy="876300"/>
          </a:xfrm>
          <a:prstGeom prst="rect">
            <a:avLst/>
          </a:prstGeom>
          <a:noFill/>
        </p:spPr>
      </p:pic>
      <p:pic>
        <p:nvPicPr>
          <p:cNvPr id="2085" name="Picture 37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36800"/>
            <a:ext cx="1485900" cy="1473200"/>
          </a:xfrm>
          <a:prstGeom prst="rect">
            <a:avLst/>
          </a:prstGeom>
          <a:noFill/>
        </p:spPr>
      </p:pic>
      <p:graphicFrame>
        <p:nvGraphicFramePr>
          <p:cNvPr id="2107" name="Group 59"/>
          <p:cNvGraphicFramePr>
            <a:graphicFrameLocks noGrp="1"/>
          </p:cNvGraphicFramePr>
          <p:nvPr>
            <p:ph sz="half" idx="2"/>
          </p:nvPr>
        </p:nvGraphicFramePr>
        <p:xfrm>
          <a:off x="3352800" y="3581400"/>
          <a:ext cx="5410200" cy="2262188"/>
        </p:xfrm>
        <a:graphic>
          <a:graphicData uri="http://schemas.openxmlformats.org/drawingml/2006/table">
            <a:tbl>
              <a:tblPr/>
              <a:tblGrid>
                <a:gridCol w="2236788"/>
                <a:gridCol w="3173412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Direction of components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Alternates from one gear to another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Reversibility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Curved Down Arrow 25"/>
          <p:cNvSpPr/>
          <p:nvPr/>
        </p:nvSpPr>
        <p:spPr>
          <a:xfrm rot="15032219">
            <a:off x="245250" y="2852761"/>
            <a:ext cx="6096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Curved Up Arrow 26"/>
          <p:cNvSpPr/>
          <p:nvPr/>
        </p:nvSpPr>
        <p:spPr>
          <a:xfrm rot="13697674">
            <a:off x="1018055" y="1563841"/>
            <a:ext cx="68580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8" name="Curved Up Arrow 27"/>
          <p:cNvSpPr/>
          <p:nvPr/>
        </p:nvSpPr>
        <p:spPr>
          <a:xfrm rot="13697674">
            <a:off x="2389654" y="2402041"/>
            <a:ext cx="68580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29" name="Curved Down Arrow 28"/>
          <p:cNvSpPr/>
          <p:nvPr/>
        </p:nvSpPr>
        <p:spPr>
          <a:xfrm rot="15935970">
            <a:off x="854851" y="3767163"/>
            <a:ext cx="609600" cy="304800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14870933">
            <a:off x="2008655" y="4611841"/>
            <a:ext cx="685800" cy="381000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-21600000">
                                      <p:cBhvr>
                                        <p:cTn id="2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-21600000">
                                      <p:cBhvr>
                                        <p:cTn id="3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-21600000">
                                      <p:cBhvr>
                                        <p:cTn id="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4191000"/>
            <a:ext cx="1485900" cy="1473200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Transmission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600200"/>
            <a:ext cx="5715000" cy="4525963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2800"/>
          </a:p>
          <a:p>
            <a:pPr marL="609600" indent="-609600"/>
            <a:endParaRPr lang="en-US" sz="2800"/>
          </a:p>
        </p:txBody>
      </p:sp>
      <p:pic>
        <p:nvPicPr>
          <p:cNvPr id="13317" name="Picture 5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413000"/>
            <a:ext cx="889000" cy="876300"/>
          </a:xfrm>
          <a:prstGeom prst="rect">
            <a:avLst/>
          </a:prstGeom>
          <a:noFill/>
        </p:spPr>
      </p:pic>
      <p:pic>
        <p:nvPicPr>
          <p:cNvPr id="13318" name="Picture 6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36763">
            <a:off x="1244600" y="3543300"/>
            <a:ext cx="889000" cy="876300"/>
          </a:xfrm>
          <a:prstGeom prst="rect">
            <a:avLst/>
          </a:prstGeom>
          <a:noFill/>
        </p:spPr>
      </p:pic>
      <p:pic>
        <p:nvPicPr>
          <p:cNvPr id="13319" name="Picture 7" descr="Untitl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436763">
            <a:off x="533400" y="1714500"/>
            <a:ext cx="889000" cy="876300"/>
          </a:xfrm>
          <a:prstGeom prst="rect">
            <a:avLst/>
          </a:prstGeom>
          <a:noFill/>
        </p:spPr>
      </p:pic>
      <p:pic>
        <p:nvPicPr>
          <p:cNvPr id="13320" name="Picture 8" descr="CONT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336800"/>
            <a:ext cx="1485900" cy="1473200"/>
          </a:xfrm>
          <a:prstGeom prst="rect">
            <a:avLst/>
          </a:prstGeom>
          <a:noFill/>
        </p:spPr>
      </p:pic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971800" y="1447800"/>
            <a:ext cx="5943600" cy="471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800" dirty="0"/>
              <a:t>When building a </a:t>
            </a:r>
            <a:r>
              <a:rPr lang="en-US" sz="2800" b="1" dirty="0"/>
              <a:t>gear train</a:t>
            </a:r>
            <a:r>
              <a:rPr lang="en-US" sz="2800" dirty="0"/>
              <a:t>, you must consider: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800" dirty="0"/>
              <a:t>1. The Gear teeth</a:t>
            </a:r>
          </a:p>
          <a:p>
            <a:pPr marL="342900" indent="-342900"/>
            <a:r>
              <a:rPr lang="en-US" sz="2800" dirty="0"/>
              <a:t>	</a:t>
            </a:r>
            <a:r>
              <a:rPr lang="en-US" sz="2000" dirty="0"/>
              <a:t>(they must be </a:t>
            </a:r>
            <a:r>
              <a:rPr lang="en-US" sz="2000" dirty="0">
                <a:solidFill>
                  <a:srgbClr val="FF0000"/>
                </a:solidFill>
              </a:rPr>
              <a:t>evenly spaced</a:t>
            </a:r>
            <a:r>
              <a:rPr lang="en-US" sz="2000" dirty="0"/>
              <a:t>, the </a:t>
            </a:r>
            <a:r>
              <a:rPr lang="en-US" sz="2000" dirty="0">
                <a:solidFill>
                  <a:srgbClr val="FF0000"/>
                </a:solidFill>
              </a:rPr>
              <a:t>same size </a:t>
            </a:r>
            <a:r>
              <a:rPr lang="en-US" sz="2000" dirty="0"/>
              <a:t>and have the </a:t>
            </a:r>
            <a:r>
              <a:rPr lang="en-US" sz="2000" dirty="0">
                <a:solidFill>
                  <a:srgbClr val="FF0000"/>
                </a:solidFill>
              </a:rPr>
              <a:t>same direction</a:t>
            </a:r>
            <a:r>
              <a:rPr lang="en-US" sz="2000" dirty="0"/>
              <a:t>)</a:t>
            </a:r>
          </a:p>
          <a:p>
            <a:pPr marL="342900" indent="-342900"/>
            <a:endParaRPr lang="en-US" sz="900" dirty="0"/>
          </a:p>
          <a:p>
            <a:pPr marL="342900" indent="-342900"/>
            <a:r>
              <a:rPr lang="en-US" sz="2800" dirty="0"/>
              <a:t>2. The Gear types</a:t>
            </a:r>
          </a:p>
          <a:p>
            <a:pPr marL="342900" indent="-342900"/>
            <a:r>
              <a:rPr lang="en-US" sz="2800" dirty="0"/>
              <a:t>	</a:t>
            </a:r>
            <a:r>
              <a:rPr lang="en-US" sz="2000" dirty="0"/>
              <a:t>(</a:t>
            </a:r>
            <a:r>
              <a:rPr lang="en-US" sz="2000" dirty="0">
                <a:solidFill>
                  <a:srgbClr val="FF0000"/>
                </a:solidFill>
              </a:rPr>
              <a:t>straight </a:t>
            </a:r>
            <a:r>
              <a:rPr lang="en-US" sz="2000" dirty="0"/>
              <a:t>gears vs. </a:t>
            </a:r>
            <a:r>
              <a:rPr lang="en-US" sz="2000" dirty="0">
                <a:solidFill>
                  <a:srgbClr val="FF0000"/>
                </a:solidFill>
              </a:rPr>
              <a:t>bevel</a:t>
            </a:r>
            <a:r>
              <a:rPr lang="en-US" sz="2000" dirty="0"/>
              <a:t> gears)</a:t>
            </a:r>
          </a:p>
          <a:p>
            <a:pPr marL="342900" indent="-342900"/>
            <a:endParaRPr lang="en-US" sz="1000" dirty="0"/>
          </a:p>
          <a:p>
            <a:pPr marL="342900" indent="-342900"/>
            <a:r>
              <a:rPr lang="en-US" sz="2800" dirty="0"/>
              <a:t>3. The Gear size </a:t>
            </a:r>
          </a:p>
          <a:p>
            <a:pPr marL="342900" indent="-342900"/>
            <a:r>
              <a:rPr lang="en-US" sz="2800" dirty="0"/>
              <a:t>	 </a:t>
            </a:r>
            <a:r>
              <a:rPr lang="en-US" sz="2000" dirty="0"/>
              <a:t>higher number of teeth = </a:t>
            </a:r>
            <a:r>
              <a:rPr lang="en-US" sz="2000" dirty="0">
                <a:solidFill>
                  <a:srgbClr val="FF0000"/>
                </a:solidFill>
              </a:rPr>
              <a:t>slower rotation</a:t>
            </a:r>
          </a:p>
          <a:p>
            <a:pPr marL="342900" indent="-342900"/>
            <a:r>
              <a:rPr lang="en-US" sz="2000" dirty="0"/>
              <a:t>      larger diameter = </a:t>
            </a:r>
            <a:r>
              <a:rPr lang="en-US" sz="2000" dirty="0">
                <a:solidFill>
                  <a:srgbClr val="FF0000"/>
                </a:solidFill>
              </a:rPr>
              <a:t>slower rotation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0" dur="2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" dur="2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4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Gear Types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/>
          <a:p>
            <a:r>
              <a:rPr lang="en-US" dirty="0" smtClean="0"/>
              <a:t>Straight Gear </a:t>
            </a:r>
            <a:r>
              <a:rPr lang="en-US" sz="2000" dirty="0" smtClean="0"/>
              <a:t>(</a:t>
            </a:r>
            <a:r>
              <a:rPr lang="en-US" sz="2000" dirty="0" err="1" smtClean="0"/>
              <a:t>a.k.a</a:t>
            </a:r>
            <a:r>
              <a:rPr lang="en-US" sz="2000" dirty="0" smtClean="0"/>
              <a:t> Spur Gear)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dirty="0" smtClean="0"/>
              <a:t>Gears are right next to each other </a:t>
            </a:r>
            <a:r>
              <a:rPr lang="en-US" sz="2000" dirty="0" smtClean="0"/>
              <a:t>(at 180 degree angle)</a:t>
            </a:r>
            <a:endParaRPr lang="en-CA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/>
          <a:p>
            <a:r>
              <a:rPr lang="en-US" dirty="0" smtClean="0"/>
              <a:t>Bevel Gear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Gears meet at 90 degree angle</a:t>
            </a:r>
            <a:endParaRPr lang="en-CA" dirty="0"/>
          </a:p>
        </p:txBody>
      </p:sp>
      <p:pic>
        <p:nvPicPr>
          <p:cNvPr id="8" name="Picture 7" descr="gear-bev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057400"/>
            <a:ext cx="3202609" cy="2946400"/>
          </a:xfrm>
          <a:prstGeom prst="rect">
            <a:avLst/>
          </a:prstGeom>
        </p:spPr>
      </p:pic>
      <p:pic>
        <p:nvPicPr>
          <p:cNvPr id="9" name="Picture 8" descr="gear-sp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209800"/>
            <a:ext cx="4024045" cy="2686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906</Words>
  <Application>Microsoft Office PowerPoint</Application>
  <PresentationFormat>On-screen Show (4:3)</PresentationFormat>
  <Paragraphs>213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Arial</vt:lpstr>
      <vt:lpstr>Modèle par défaut</vt:lpstr>
      <vt:lpstr>Motion Transmission Systems</vt:lpstr>
      <vt:lpstr>Motion Transmission</vt:lpstr>
      <vt:lpstr>Motion Transmission</vt:lpstr>
      <vt:lpstr>Motion Transmission</vt:lpstr>
      <vt:lpstr>Motion Transmission</vt:lpstr>
      <vt:lpstr>Motion Transmission</vt:lpstr>
      <vt:lpstr>Motion Transmission</vt:lpstr>
      <vt:lpstr>Motion Transmission</vt:lpstr>
      <vt:lpstr>Gear Types</vt:lpstr>
      <vt:lpstr>Motion Transmission</vt:lpstr>
      <vt:lpstr>Motion Transmission</vt:lpstr>
      <vt:lpstr>Motion Transmission</vt:lpstr>
      <vt:lpstr>Motion Transmission</vt:lpstr>
      <vt:lpstr>Motion Transmission</vt:lpstr>
      <vt:lpstr>Motion Transmission</vt:lpstr>
      <vt:lpstr>Speed Change</vt:lpstr>
      <vt:lpstr>Speed Change</vt:lpstr>
      <vt:lpstr>Speed Change</vt:lpstr>
      <vt:lpstr>Speed Change</vt:lpstr>
      <vt:lpstr>Slide 20</vt:lpstr>
      <vt:lpstr>Motion Transformation systems</vt:lpstr>
      <vt:lpstr>Motion Transformation</vt:lpstr>
      <vt:lpstr>Motion Transformation</vt:lpstr>
      <vt:lpstr>Rack and Pinion uses</vt:lpstr>
      <vt:lpstr>Motion Transformation</vt:lpstr>
      <vt:lpstr>Screw Gear Systems uses</vt:lpstr>
      <vt:lpstr>Screw Gear Systems uses</vt:lpstr>
      <vt:lpstr>Motion Transformation</vt:lpstr>
      <vt:lpstr>Cam and Follower Uses</vt:lpstr>
      <vt:lpstr>Cam and Follower Uses</vt:lpstr>
      <vt:lpstr>Motion Transmission</vt:lpstr>
      <vt:lpstr>Slider-Crank Uses</vt:lpstr>
      <vt:lpstr>Slider-Crank Uses</vt:lpstr>
    </vt:vector>
  </TitlesOfParts>
  <Company>For my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Transmission</dc:title>
  <dc:creator>Danielle Couture</dc:creator>
  <cp:lastModifiedBy>Andrea Di Lallo</cp:lastModifiedBy>
  <cp:revision>41</cp:revision>
  <dcterms:created xsi:type="dcterms:W3CDTF">2011-02-09T00:38:18Z</dcterms:created>
  <dcterms:modified xsi:type="dcterms:W3CDTF">2012-02-04T20:20:54Z</dcterms:modified>
</cp:coreProperties>
</file>