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9485-3D3C-4EE1-AB92-90E3F70E157A}" type="datetimeFigureOut">
              <a:rPr lang="en-US" smtClean="0"/>
              <a:t>2/19/2012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F064-4D35-4EFA-85F2-13AF6B44462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9485-3D3C-4EE1-AB92-90E3F70E157A}" type="datetimeFigureOut">
              <a:rPr lang="en-US" smtClean="0"/>
              <a:t>2/19/2012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F064-4D35-4EFA-85F2-13AF6B44462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9485-3D3C-4EE1-AB92-90E3F70E157A}" type="datetimeFigureOut">
              <a:rPr lang="en-US" smtClean="0"/>
              <a:t>2/19/2012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F064-4D35-4EFA-85F2-13AF6B44462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9485-3D3C-4EE1-AB92-90E3F70E157A}" type="datetimeFigureOut">
              <a:rPr lang="en-US" smtClean="0"/>
              <a:t>2/19/2012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F064-4D35-4EFA-85F2-13AF6B44462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9485-3D3C-4EE1-AB92-90E3F70E157A}" type="datetimeFigureOut">
              <a:rPr lang="en-US" smtClean="0"/>
              <a:t>2/19/2012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F064-4D35-4EFA-85F2-13AF6B44462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9485-3D3C-4EE1-AB92-90E3F70E157A}" type="datetimeFigureOut">
              <a:rPr lang="en-US" smtClean="0"/>
              <a:t>2/19/2012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F064-4D35-4EFA-85F2-13AF6B44462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9485-3D3C-4EE1-AB92-90E3F70E157A}" type="datetimeFigureOut">
              <a:rPr lang="en-US" smtClean="0"/>
              <a:t>2/19/2012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F064-4D35-4EFA-85F2-13AF6B44462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9485-3D3C-4EE1-AB92-90E3F70E157A}" type="datetimeFigureOut">
              <a:rPr lang="en-US" smtClean="0"/>
              <a:t>2/19/2012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F064-4D35-4EFA-85F2-13AF6B44462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9485-3D3C-4EE1-AB92-90E3F70E157A}" type="datetimeFigureOut">
              <a:rPr lang="en-US" smtClean="0"/>
              <a:t>2/19/2012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F064-4D35-4EFA-85F2-13AF6B44462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9485-3D3C-4EE1-AB92-90E3F70E157A}" type="datetimeFigureOut">
              <a:rPr lang="en-US" smtClean="0"/>
              <a:t>2/19/2012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F064-4D35-4EFA-85F2-13AF6B44462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9485-3D3C-4EE1-AB92-90E3F70E157A}" type="datetimeFigureOut">
              <a:rPr lang="en-US" smtClean="0"/>
              <a:t>2/19/2012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F064-4D35-4EFA-85F2-13AF6B44462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9485-3D3C-4EE1-AB92-90E3F70E157A}" type="datetimeFigureOut">
              <a:rPr lang="en-US" smtClean="0"/>
              <a:t>2/19/2012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BF064-4D35-4EFA-85F2-13AF6B44462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Periodic Table Review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Families in Periodic Table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Halogens</a:t>
            </a:r>
          </a:p>
          <a:p>
            <a:pPr lvl="1"/>
            <a:r>
              <a:rPr lang="en-US" dirty="0" smtClean="0"/>
              <a:t>Found in Group 7</a:t>
            </a:r>
          </a:p>
          <a:p>
            <a:pPr lvl="1"/>
            <a:r>
              <a:rPr lang="en-US" dirty="0" smtClean="0"/>
              <a:t>Form salts when react with metals</a:t>
            </a:r>
          </a:p>
          <a:p>
            <a:pPr lvl="1"/>
            <a:endParaRPr lang="en-US" dirty="0"/>
          </a:p>
          <a:p>
            <a:r>
              <a:rPr lang="en-US" dirty="0" smtClean="0"/>
              <a:t>Noble Gases</a:t>
            </a:r>
          </a:p>
          <a:p>
            <a:pPr lvl="1"/>
            <a:r>
              <a:rPr lang="en-US" dirty="0" smtClean="0"/>
              <a:t>Found in Group 8</a:t>
            </a:r>
          </a:p>
          <a:p>
            <a:pPr lvl="1"/>
            <a:r>
              <a:rPr lang="en-US" dirty="0" smtClean="0"/>
              <a:t>Are all in Gas form</a:t>
            </a:r>
          </a:p>
          <a:p>
            <a:pPr lvl="1"/>
            <a:r>
              <a:rPr lang="en-US" dirty="0" smtClean="0"/>
              <a:t>Never found in a compound; orbitals are full and are stable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Bohr Model </a:t>
            </a:r>
            <a:r>
              <a:rPr lang="en-US" dirty="0" err="1" smtClean="0"/>
              <a:t>vs</a:t>
            </a:r>
            <a:r>
              <a:rPr lang="en-US" dirty="0" smtClean="0"/>
              <a:t> Lewis Dot Diagrams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Bohr models contain the following information</a:t>
            </a:r>
          </a:p>
          <a:p>
            <a:pPr lvl="1"/>
            <a:r>
              <a:rPr lang="en-US" dirty="0" smtClean="0"/>
              <a:t>Number of protons </a:t>
            </a:r>
            <a:r>
              <a:rPr lang="en-US" sz="2000" dirty="0" smtClean="0"/>
              <a:t>(**and neutrons**), </a:t>
            </a:r>
            <a:r>
              <a:rPr lang="en-US" dirty="0" smtClean="0"/>
              <a:t>Number of total electrons, valence electrons, orbitals</a:t>
            </a:r>
          </a:p>
          <a:p>
            <a:endParaRPr lang="en-US" dirty="0" smtClean="0"/>
          </a:p>
          <a:p>
            <a:r>
              <a:rPr lang="en-US" dirty="0" smtClean="0"/>
              <a:t>Lewis D.D </a:t>
            </a:r>
            <a:r>
              <a:rPr lang="en-US" u="sng" dirty="0" smtClean="0"/>
              <a:t>only</a:t>
            </a:r>
            <a:r>
              <a:rPr lang="en-US" dirty="0" smtClean="0"/>
              <a:t> contain </a:t>
            </a:r>
            <a:r>
              <a:rPr lang="en-US" dirty="0" smtClean="0"/>
              <a:t>valence electrons</a:t>
            </a:r>
          </a:p>
          <a:p>
            <a:endParaRPr lang="en-US" dirty="0"/>
          </a:p>
          <a:p>
            <a:pPr algn="ctr">
              <a:buNone/>
            </a:pPr>
            <a:r>
              <a:rPr lang="en-US" sz="1800" dirty="0" smtClean="0"/>
              <a:t>Note, it is not necessary to write # of neutrons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ohr vs Lewis diagram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3065" y="304800"/>
            <a:ext cx="5903536" cy="6198713"/>
          </a:xfrm>
        </p:spPr>
      </p:pic>
      <p:sp>
        <p:nvSpPr>
          <p:cNvPr id="5" name="Rectangle 4"/>
          <p:cNvSpPr/>
          <p:nvPr/>
        </p:nvSpPr>
        <p:spPr>
          <a:xfrm>
            <a:off x="2286000" y="381000"/>
            <a:ext cx="3657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1981200" y="1676400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981200" y="3429000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1981200" y="5257800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Table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representation of elements</a:t>
            </a:r>
          </a:p>
          <a:p>
            <a:pPr lvl="1"/>
            <a:r>
              <a:rPr lang="en-US" dirty="0" smtClean="0"/>
              <a:t>Organized by chemical and physical properties</a:t>
            </a:r>
          </a:p>
          <a:p>
            <a:pPr lvl="1"/>
            <a:r>
              <a:rPr lang="en-US" dirty="0" smtClean="0"/>
              <a:t>Current table created by Dmitri Mendeleev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 smtClean="0"/>
              <a:t>Illustrates periodic trends in the elements!</a:t>
            </a:r>
          </a:p>
          <a:p>
            <a:r>
              <a:rPr lang="en-US" dirty="0" smtClean="0"/>
              <a:t>Columns → </a:t>
            </a:r>
            <a:r>
              <a:rPr lang="en-US" b="1" dirty="0" smtClean="0">
                <a:solidFill>
                  <a:schemeClr val="tx2"/>
                </a:solidFill>
              </a:rPr>
              <a:t>GROUPS</a:t>
            </a:r>
          </a:p>
          <a:p>
            <a:r>
              <a:rPr lang="en-US" dirty="0" smtClean="0"/>
              <a:t>Rows </a:t>
            </a:r>
            <a:r>
              <a:rPr lang="en-US" dirty="0" smtClean="0"/>
              <a:t>→ </a:t>
            </a:r>
            <a:r>
              <a:rPr lang="en-US" b="1" dirty="0" smtClean="0">
                <a:solidFill>
                  <a:schemeClr val="tx2"/>
                </a:solidFill>
              </a:rPr>
              <a:t>PERIODS</a:t>
            </a:r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in Periodic Table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in same groups = same number of </a:t>
            </a:r>
            <a:r>
              <a:rPr lang="en-US" b="1" u="sng" dirty="0" smtClean="0">
                <a:solidFill>
                  <a:srgbClr val="FF0000"/>
                </a:solidFill>
              </a:rPr>
              <a:t>valence electrons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Valence electron </a:t>
            </a:r>
            <a:r>
              <a:rPr lang="en-US" dirty="0" smtClean="0"/>
              <a:t>→ electrons found in the last orbital!</a:t>
            </a:r>
          </a:p>
          <a:p>
            <a:r>
              <a:rPr lang="en-US" dirty="0" smtClean="0"/>
              <a:t>Elements with same valence electrons have similar chemical properties, since they all have the same ability to gain/loose electrons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Periods in Periodic Table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in same period= same number of </a:t>
            </a:r>
            <a:r>
              <a:rPr lang="en-US" b="1" u="sng" dirty="0" smtClean="0">
                <a:solidFill>
                  <a:srgbClr val="FF0000"/>
                </a:solidFill>
              </a:rPr>
              <a:t>orbitals /energy shells</a:t>
            </a:r>
          </a:p>
          <a:p>
            <a:r>
              <a:rPr lang="en-US" dirty="0" smtClean="0"/>
              <a:t>The number of orbitals also illustrate the overall size of the element</a:t>
            </a:r>
          </a:p>
          <a:p>
            <a:pPr lvl="1"/>
            <a:r>
              <a:rPr lang="en-US" dirty="0" smtClean="0"/>
              <a:t>An element in period 2 is smaller than an element in period 6, since it has only two orbitals while the latter has 6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eriodic Tabl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924" y="1600200"/>
            <a:ext cx="8849076" cy="4977605"/>
          </a:xfrm>
        </p:spPr>
      </p:pic>
      <p:sp>
        <p:nvSpPr>
          <p:cNvPr id="6" name="Rectangle 5"/>
          <p:cNvSpPr/>
          <p:nvPr/>
        </p:nvSpPr>
        <p:spPr>
          <a:xfrm>
            <a:off x="1143000" y="5562600"/>
            <a:ext cx="10668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1447800" y="228600"/>
            <a:ext cx="461665" cy="1905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dirty="0" smtClean="0"/>
              <a:t>Alkaline Earth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228600"/>
            <a:ext cx="461665" cy="1905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dirty="0" smtClean="0"/>
              <a:t>Alkali  Metals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43800" y="228600"/>
            <a:ext cx="461665" cy="1905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dirty="0" err="1" smtClean="0"/>
              <a:t>Chalcogens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8001000" y="228600"/>
            <a:ext cx="461665" cy="1905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dirty="0" smtClean="0"/>
              <a:t>Halogens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8458200" y="228600"/>
            <a:ext cx="461665" cy="1905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dirty="0" smtClean="0"/>
              <a:t>Noble Gases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in Periodic Table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Metals</a:t>
            </a:r>
          </a:p>
          <a:p>
            <a:pPr lvl="1"/>
            <a:r>
              <a:rPr lang="en-US" dirty="0" smtClean="0"/>
              <a:t>Groups 1, 2, 3 and transition metals</a:t>
            </a:r>
          </a:p>
          <a:p>
            <a:pPr lvl="1"/>
            <a:r>
              <a:rPr lang="en-US" dirty="0" smtClean="0"/>
              <a:t>All </a:t>
            </a:r>
            <a:r>
              <a:rPr lang="en-US" b="1" dirty="0" smtClean="0"/>
              <a:t>left of staircase</a:t>
            </a:r>
            <a:endParaRPr lang="en-US" dirty="0" smtClean="0"/>
          </a:p>
          <a:p>
            <a:pPr lvl="1"/>
            <a:r>
              <a:rPr lang="en-US" dirty="0" smtClean="0"/>
              <a:t>Main properties include: malleable, ductile, conduction of heat and electricity, shiny, solid form at room temp. (**except Hg), react with acids</a:t>
            </a:r>
          </a:p>
          <a:p>
            <a:pPr lvl="1"/>
            <a:r>
              <a:rPr lang="en-US" dirty="0" smtClean="0"/>
              <a:t>**Higher the period=more reactive**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in Periodic Table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Non-Metals</a:t>
            </a:r>
          </a:p>
          <a:p>
            <a:pPr lvl="1"/>
            <a:r>
              <a:rPr lang="en-US" dirty="0" smtClean="0"/>
              <a:t>Groups 4, 5,6,7 and 8</a:t>
            </a:r>
          </a:p>
          <a:p>
            <a:pPr lvl="1"/>
            <a:r>
              <a:rPr lang="en-US" dirty="0" smtClean="0"/>
              <a:t>All </a:t>
            </a:r>
            <a:r>
              <a:rPr lang="en-US" b="1" dirty="0" smtClean="0"/>
              <a:t>right</a:t>
            </a:r>
            <a:r>
              <a:rPr lang="en-US" b="1" dirty="0" smtClean="0"/>
              <a:t> of staircase</a:t>
            </a:r>
            <a:endParaRPr lang="en-US" dirty="0" smtClean="0"/>
          </a:p>
          <a:p>
            <a:pPr lvl="1"/>
            <a:r>
              <a:rPr lang="en-US" dirty="0" smtClean="0"/>
              <a:t>Main properties include: not-malleable, non-ductile </a:t>
            </a:r>
            <a:r>
              <a:rPr lang="en-US" i="1" dirty="0" smtClean="0"/>
              <a:t>(fragile/breakable), </a:t>
            </a:r>
            <a:r>
              <a:rPr lang="en-US" dirty="0" smtClean="0"/>
              <a:t>poor conduction of heat and electricity, dull, found in all three states of matter at room temp. </a:t>
            </a:r>
          </a:p>
          <a:p>
            <a:pPr lvl="1"/>
            <a:r>
              <a:rPr lang="en-US" dirty="0" smtClean="0"/>
              <a:t>**Lower the period=more reactive**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in Periodic Table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Metalloids</a:t>
            </a:r>
          </a:p>
          <a:p>
            <a:pPr lvl="1"/>
            <a:r>
              <a:rPr lang="en-US" dirty="0" smtClean="0"/>
              <a:t>Found </a:t>
            </a:r>
            <a:r>
              <a:rPr lang="en-US" b="1" u="sng" dirty="0" smtClean="0"/>
              <a:t>on the staircase</a:t>
            </a:r>
            <a:r>
              <a:rPr lang="en-US" u="sng" dirty="0" smtClean="0"/>
              <a:t>:</a:t>
            </a:r>
            <a:r>
              <a:rPr lang="en-US" dirty="0" smtClean="0"/>
              <a:t> Boron, Silicon, Germanium, Arsenic, Antimony, Tellurium</a:t>
            </a:r>
          </a:p>
          <a:p>
            <a:pPr lvl="1"/>
            <a:r>
              <a:rPr lang="en-US" dirty="0" smtClean="0"/>
              <a:t>Have characteristics of both metals and non-metals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Families in Periodic Table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Alkali Metals</a:t>
            </a:r>
          </a:p>
          <a:p>
            <a:pPr lvl="1"/>
            <a:r>
              <a:rPr lang="en-US" dirty="0" smtClean="0"/>
              <a:t>Found in Group 1</a:t>
            </a:r>
          </a:p>
          <a:p>
            <a:pPr lvl="1"/>
            <a:r>
              <a:rPr lang="en-US" dirty="0" smtClean="0"/>
              <a:t>Extremely reactive; most reactive of all families, elemental form must be emerged in oil or will react with oxygen violently</a:t>
            </a:r>
          </a:p>
          <a:p>
            <a:r>
              <a:rPr lang="en-US" dirty="0" smtClean="0"/>
              <a:t>Alkaline Earth Metals</a:t>
            </a:r>
          </a:p>
          <a:p>
            <a:pPr lvl="1"/>
            <a:r>
              <a:rPr lang="en-US" dirty="0" smtClean="0"/>
              <a:t>Found in Group 2</a:t>
            </a:r>
          </a:p>
          <a:p>
            <a:pPr lvl="1"/>
            <a:r>
              <a:rPr lang="en-US" dirty="0" smtClean="0"/>
              <a:t>Reactive, less so than Alkali Metals, can be exposed to oxygen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406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Periodic Table Review</vt:lpstr>
      <vt:lpstr>Periodic Table</vt:lpstr>
      <vt:lpstr>Groups in Periodic Table</vt:lpstr>
      <vt:lpstr>Periods in Periodic Table</vt:lpstr>
      <vt:lpstr>Slide 5</vt:lpstr>
      <vt:lpstr>Groups in Periodic Table</vt:lpstr>
      <vt:lpstr>Groups in Periodic Table</vt:lpstr>
      <vt:lpstr>Groups in Periodic Table</vt:lpstr>
      <vt:lpstr>Families in Periodic Table</vt:lpstr>
      <vt:lpstr>Families in Periodic Table</vt:lpstr>
      <vt:lpstr>Bohr Model vs Lewis Dot Diagrams</vt:lpstr>
      <vt:lpstr>Slide 12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Table Review</dc:title>
  <dc:creator>Andrea Di Lallo</dc:creator>
  <cp:lastModifiedBy>Andrea Di Lallo</cp:lastModifiedBy>
  <cp:revision>2</cp:revision>
  <dcterms:created xsi:type="dcterms:W3CDTF">2012-02-20T03:00:36Z</dcterms:created>
  <dcterms:modified xsi:type="dcterms:W3CDTF">2012-02-20T04:02:18Z</dcterms:modified>
</cp:coreProperties>
</file>