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8" r:id="rId5"/>
    <p:sldId id="258" r:id="rId6"/>
    <p:sldId id="259" r:id="rId7"/>
    <p:sldId id="269" r:id="rId8"/>
    <p:sldId id="271" r:id="rId9"/>
    <p:sldId id="272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BE9DA-BFAE-4C9D-8D80-1106E48379F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CCB55-E6CF-49B7-B866-A5A4382C1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Solutions Review Pt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Electrolytes </a:t>
            </a:r>
            <a:r>
              <a:rPr lang="en-CA" dirty="0" err="1" smtClean="0"/>
              <a:t>vs</a:t>
            </a:r>
            <a:r>
              <a:rPr lang="en-CA" dirty="0" smtClean="0"/>
              <a:t> Non-electrolytes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Types of Electrolytes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954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160240"/>
                <a:gridCol w="2201416"/>
                <a:gridCol w="2057400"/>
              </a:tblGrid>
              <a:tr h="49158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Acids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Bases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Salts</a:t>
                      </a:r>
                      <a:endParaRPr lang="en-US" sz="2400" dirty="0"/>
                    </a:p>
                  </a:txBody>
                  <a:tcPr/>
                </a:tc>
              </a:tr>
              <a:tr h="1179803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Definition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Sub.</a:t>
                      </a:r>
                      <a:r>
                        <a:rPr lang="en-CA" sz="2200" baseline="0" dirty="0" smtClean="0"/>
                        <a:t> that when dissociate release H+ in sol.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Sub that when dissociate release OH-</a:t>
                      </a:r>
                      <a:r>
                        <a:rPr lang="en-CA" sz="2200" baseline="0" dirty="0" smtClean="0"/>
                        <a:t> in sol.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When dissociate have metal and</a:t>
                      </a:r>
                      <a:r>
                        <a:rPr lang="en-CA" sz="2200" baseline="0" dirty="0" smtClean="0"/>
                        <a:t> non-metal</a:t>
                      </a:r>
                      <a:endParaRPr lang="en-US" sz="2200" dirty="0"/>
                    </a:p>
                  </a:txBody>
                  <a:tcPr/>
                </a:tc>
              </a:tr>
              <a:tr h="819308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Litmus Paper</a:t>
                      </a:r>
                      <a:r>
                        <a:rPr lang="en-CA" sz="2200" baseline="0" dirty="0" smtClean="0"/>
                        <a:t> Test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Turns blue paper red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Turns red paper blue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Does not </a:t>
                      </a:r>
                      <a:r>
                        <a:rPr lang="en-CA" sz="2200" dirty="0" err="1" smtClean="0"/>
                        <a:t>rnx</a:t>
                      </a:r>
                      <a:endParaRPr lang="en-US" sz="2200" dirty="0"/>
                    </a:p>
                  </a:txBody>
                  <a:tcPr/>
                </a:tc>
              </a:tr>
              <a:tr h="1179803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Uses/Found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Neutralizes</a:t>
                      </a:r>
                      <a:r>
                        <a:rPr lang="en-CA" sz="2200" baseline="0" dirty="0" smtClean="0"/>
                        <a:t> base, found in fruits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Neutralizes</a:t>
                      </a:r>
                      <a:r>
                        <a:rPr lang="en-CA" sz="2200" baseline="0" dirty="0" smtClean="0"/>
                        <a:t> acid, found in blood, cleaning prods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Found in fertilizers, soaps, </a:t>
                      </a:r>
                      <a:endParaRPr lang="en-US" sz="2200" dirty="0"/>
                    </a:p>
                  </a:txBody>
                  <a:tcPr/>
                </a:tc>
              </a:tr>
              <a:tr h="819308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How to recognize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Usually starts with H, has H+ </a:t>
                      </a:r>
                      <a:r>
                        <a:rPr lang="en-CA" sz="2200" dirty="0" err="1" smtClean="0"/>
                        <a:t>gr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Usually ends with OH, has OH- </a:t>
                      </a:r>
                      <a:r>
                        <a:rPr lang="en-CA" sz="2200" dirty="0" err="1" smtClean="0"/>
                        <a:t>gr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1</a:t>
                      </a:r>
                      <a:r>
                        <a:rPr lang="en-CA" sz="2200" baseline="30000" dirty="0" smtClean="0"/>
                        <a:t>st</a:t>
                      </a:r>
                      <a:r>
                        <a:rPr lang="en-CA" sz="2200" baseline="0" dirty="0" smtClean="0"/>
                        <a:t> = metal</a:t>
                      </a:r>
                    </a:p>
                    <a:p>
                      <a:r>
                        <a:rPr lang="en-CA" sz="2200" baseline="0" dirty="0" smtClean="0"/>
                        <a:t>2</a:t>
                      </a:r>
                      <a:r>
                        <a:rPr lang="en-CA" sz="2200" baseline="30000" dirty="0" smtClean="0"/>
                        <a:t>nd</a:t>
                      </a:r>
                      <a:r>
                        <a:rPr lang="en-CA" sz="2200" baseline="0" dirty="0" smtClean="0"/>
                        <a:t>= non-metal</a:t>
                      </a:r>
                      <a:endParaRPr lang="en-US" sz="2200" dirty="0"/>
                    </a:p>
                  </a:txBody>
                  <a:tcPr/>
                </a:tc>
              </a:tr>
              <a:tr h="458812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Examples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err="1" smtClean="0"/>
                        <a:t>HCl</a:t>
                      </a:r>
                      <a:r>
                        <a:rPr lang="en-CA" sz="2200" dirty="0" smtClean="0"/>
                        <a:t>,</a:t>
                      </a:r>
                      <a:r>
                        <a:rPr lang="en-CA" sz="2200" baseline="0" dirty="0" smtClean="0"/>
                        <a:t> HF, HNO</a:t>
                      </a:r>
                      <a:r>
                        <a:rPr lang="en-CA" sz="1100" baseline="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err="1" smtClean="0"/>
                        <a:t>NaOH</a:t>
                      </a:r>
                      <a:r>
                        <a:rPr lang="en-CA" sz="2200" dirty="0" smtClean="0"/>
                        <a:t>,</a:t>
                      </a:r>
                      <a:r>
                        <a:rPr lang="en-CA" sz="2200" baseline="0" dirty="0" smtClean="0"/>
                        <a:t> Ca(OH)</a:t>
                      </a:r>
                      <a:r>
                        <a:rPr lang="en-CA" sz="1100" baseline="0" dirty="0" smtClean="0"/>
                        <a:t>2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err="1" smtClean="0"/>
                        <a:t>NaCl</a:t>
                      </a:r>
                      <a:r>
                        <a:rPr lang="en-CA" sz="2200" dirty="0" smtClean="0"/>
                        <a:t>, AgNO</a:t>
                      </a:r>
                      <a:r>
                        <a:rPr lang="en-CA" sz="11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</a:tr>
              <a:tr h="819308"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Exceptions to “H” rule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200" dirty="0" smtClean="0"/>
                        <a:t>Water, Acetic</a:t>
                      </a:r>
                      <a:r>
                        <a:rPr lang="en-CA" sz="2200" baseline="0" dirty="0" smtClean="0"/>
                        <a:t> Acid (CH</a:t>
                      </a:r>
                      <a:r>
                        <a:rPr lang="en-CA" sz="1100" baseline="0" dirty="0" smtClean="0"/>
                        <a:t>3</a:t>
                      </a:r>
                      <a:r>
                        <a:rPr lang="en-CA" sz="2400" baseline="0" dirty="0" smtClean="0"/>
                        <a:t>COOH)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aseline="0" dirty="0" smtClean="0"/>
                        <a:t>CH</a:t>
                      </a:r>
                      <a:r>
                        <a:rPr lang="en-CA" sz="1050" baseline="0" dirty="0" smtClean="0"/>
                        <a:t>3</a:t>
                      </a:r>
                      <a:r>
                        <a:rPr lang="en-CA" sz="2000" baseline="0" dirty="0" smtClean="0"/>
                        <a:t>OH, C</a:t>
                      </a:r>
                      <a:r>
                        <a:rPr lang="en-CA" sz="1100" baseline="0" dirty="0" smtClean="0"/>
                        <a:t>2</a:t>
                      </a:r>
                      <a:r>
                        <a:rPr lang="en-CA" sz="2000" baseline="0" dirty="0" smtClean="0"/>
                        <a:t>H</a:t>
                      </a:r>
                      <a:r>
                        <a:rPr lang="en-CA" sz="1100" baseline="0" dirty="0" smtClean="0"/>
                        <a:t>5</a:t>
                      </a:r>
                      <a:r>
                        <a:rPr lang="en-CA" sz="2000" baseline="0" dirty="0" smtClean="0"/>
                        <a:t>0H -&gt; alcohols!; Not bases, NH</a:t>
                      </a:r>
                      <a:r>
                        <a:rPr lang="en-CA" sz="900" baseline="0" dirty="0" smtClean="0"/>
                        <a:t>9</a:t>
                      </a:r>
                      <a:r>
                        <a:rPr lang="en-CA" sz="2000" baseline="0" dirty="0" smtClean="0"/>
                        <a:t> is a base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Used to determine </a:t>
            </a:r>
            <a:r>
              <a:rPr lang="en-CA" dirty="0" smtClean="0"/>
              <a:t>whether </a:t>
            </a:r>
            <a:r>
              <a:rPr lang="en-CA" dirty="0" smtClean="0"/>
              <a:t>or not a substance in solution is an acid, a base, or neutral</a:t>
            </a:r>
          </a:p>
          <a:p>
            <a:r>
              <a:rPr lang="en-CA" dirty="0" smtClean="0"/>
              <a:t>Goes from 0 to 14</a:t>
            </a:r>
          </a:p>
          <a:p>
            <a:pPr lvl="1"/>
            <a:r>
              <a:rPr lang="en-CA" dirty="0" smtClean="0"/>
              <a:t>0-6.9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latin typeface="+mj-lt"/>
                <a:cs typeface="Times New Roman"/>
              </a:rPr>
              <a:t>acids</a:t>
            </a:r>
          </a:p>
          <a:p>
            <a:pPr lvl="2"/>
            <a:r>
              <a:rPr lang="en-CA" dirty="0" smtClean="0">
                <a:latin typeface="+mj-lt"/>
                <a:cs typeface="Times New Roman"/>
              </a:rPr>
              <a:t>Strong acids closer to 0</a:t>
            </a:r>
          </a:p>
          <a:p>
            <a:pPr lvl="2"/>
            <a:r>
              <a:rPr lang="en-CA" dirty="0" smtClean="0">
                <a:latin typeface="+mj-lt"/>
                <a:cs typeface="Times New Roman"/>
              </a:rPr>
              <a:t>Weak acids near 6.9</a:t>
            </a:r>
          </a:p>
          <a:p>
            <a:pPr lvl="1"/>
            <a:r>
              <a:rPr lang="en-CA" dirty="0" smtClean="0">
                <a:latin typeface="+mj-lt"/>
                <a:cs typeface="Times New Roman"/>
              </a:rPr>
              <a:t>7.1-14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latin typeface="+mj-lt"/>
                <a:cs typeface="Times New Roman"/>
              </a:rPr>
              <a:t>bases</a:t>
            </a:r>
          </a:p>
          <a:p>
            <a:pPr lvl="2"/>
            <a:r>
              <a:rPr lang="en-CA" dirty="0" smtClean="0">
                <a:latin typeface="+mj-lt"/>
                <a:cs typeface="Times New Roman"/>
              </a:rPr>
              <a:t>Strong bases closer to 14</a:t>
            </a:r>
          </a:p>
          <a:p>
            <a:pPr lvl="2"/>
            <a:r>
              <a:rPr lang="en-CA" dirty="0" smtClean="0">
                <a:latin typeface="+mj-lt"/>
                <a:cs typeface="Times New Roman"/>
              </a:rPr>
              <a:t>Weak bases near 7.1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scale goes up by a 10-fold factor</a:t>
            </a:r>
          </a:p>
          <a:p>
            <a:pPr lvl="1"/>
            <a:r>
              <a:rPr lang="en-CA" dirty="0" smtClean="0"/>
              <a:t>Meaning if you are comparing an acid with a pH 2 and pH of 3, the acid which has a pH 2 is 10 times stronger</a:t>
            </a:r>
          </a:p>
          <a:p>
            <a:pPr lvl="1"/>
            <a:r>
              <a:rPr lang="en-CA" dirty="0" smtClean="0"/>
              <a:t>If you are comparing an acid with pH 2 and pH 6, the acid which has pH 2 is 10</a:t>
            </a:r>
            <a:r>
              <a:rPr lang="en-CA" baseline="30000" dirty="0" smtClean="0"/>
              <a:t>4 </a:t>
            </a:r>
            <a:r>
              <a:rPr lang="en-CA" dirty="0" smtClean="0"/>
              <a:t>times stronger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</a:t>
            </a:r>
            <a:r>
              <a:rPr lang="en-CA" dirty="0" err="1" smtClean="0"/>
              <a:t>i.d</a:t>
            </a:r>
            <a:r>
              <a:rPr lang="en-CA" dirty="0" smtClean="0"/>
              <a:t> if you have an acid, base or neutral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Litmus Paper Test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CA" dirty="0" smtClean="0"/>
              <a:t>Tells you if your substance is an acid, base or neutral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Buffer Solution + Indicators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CA" dirty="0" smtClean="0"/>
              <a:t>A buffer solution is a solution composed of a weak acid and it’s associated base. </a:t>
            </a:r>
          </a:p>
          <a:p>
            <a:pPr marL="1314450" lvl="2" indent="-514350"/>
            <a:r>
              <a:rPr lang="en-CA" b="1" dirty="0" smtClean="0">
                <a:solidFill>
                  <a:srgbClr val="FF0000"/>
                </a:solidFill>
              </a:rPr>
              <a:t>Key</a:t>
            </a:r>
            <a:r>
              <a:rPr lang="en-CA" dirty="0" smtClean="0"/>
              <a:t>: it’s pH changes very little when strong acid/base added to it, meaning it has </a:t>
            </a:r>
            <a:r>
              <a:rPr lang="en-CA" b="1" u="sng" dirty="0" smtClean="0"/>
              <a:t>specific pH levels!</a:t>
            </a:r>
            <a:endParaRPr lang="en-CA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CA" dirty="0" smtClean="0"/>
              <a:t>An indicator is a chemical which undergoes a </a:t>
            </a:r>
            <a:r>
              <a:rPr lang="en-CA" b="1" u="sng" dirty="0" smtClean="0">
                <a:solidFill>
                  <a:schemeClr val="accent3">
                    <a:lumMod val="75000"/>
                  </a:schemeClr>
                </a:solidFill>
              </a:rPr>
              <a:t>colour change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dirty="0" smtClean="0"/>
              <a:t>at specific pHs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Litmus Paper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Blue paper</a:t>
            </a:r>
          </a:p>
          <a:p>
            <a:pPr lvl="1"/>
            <a:r>
              <a:rPr lang="en-CA" dirty="0" smtClean="0"/>
              <a:t>Turns </a:t>
            </a:r>
            <a:r>
              <a:rPr lang="en-CA" dirty="0" smtClean="0">
                <a:solidFill>
                  <a:srgbClr val="FF0000"/>
                </a:solidFill>
              </a:rPr>
              <a:t>red</a:t>
            </a:r>
            <a:r>
              <a:rPr lang="en-CA" dirty="0" smtClean="0"/>
              <a:t> when introduced to an </a:t>
            </a:r>
            <a:r>
              <a:rPr lang="en-CA" b="1" u="sng" dirty="0" smtClean="0">
                <a:solidFill>
                  <a:srgbClr val="FF0000"/>
                </a:solidFill>
              </a:rPr>
              <a:t>acid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r>
              <a:rPr lang="en-CA" dirty="0" smtClean="0"/>
              <a:t>Stays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CA" dirty="0" smtClean="0"/>
              <a:t> when introduced to a </a:t>
            </a:r>
            <a:r>
              <a:rPr lang="en-CA" b="1" u="sng" dirty="0" smtClean="0">
                <a:solidFill>
                  <a:schemeClr val="accent1">
                    <a:lumMod val="75000"/>
                  </a:schemeClr>
                </a:solidFill>
              </a:rPr>
              <a:t>base</a:t>
            </a:r>
            <a:r>
              <a:rPr lang="en-CA" b="1" u="sng" dirty="0" smtClean="0"/>
              <a:t> </a:t>
            </a:r>
            <a:r>
              <a:rPr lang="en-CA" dirty="0" smtClean="0"/>
              <a:t>or a </a:t>
            </a:r>
            <a:r>
              <a:rPr lang="en-CA" b="1" u="sng" dirty="0" smtClean="0">
                <a:solidFill>
                  <a:schemeClr val="accent3">
                    <a:lumMod val="75000"/>
                  </a:schemeClr>
                </a:solidFill>
              </a:rPr>
              <a:t>neutral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dirty="0" smtClean="0"/>
              <a:t>solution</a:t>
            </a:r>
          </a:p>
          <a:p>
            <a:r>
              <a:rPr lang="en-CA" dirty="0" smtClean="0"/>
              <a:t>Red paper</a:t>
            </a:r>
          </a:p>
          <a:p>
            <a:pPr lvl="1"/>
            <a:r>
              <a:rPr lang="en-CA" dirty="0" smtClean="0"/>
              <a:t>Turns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CA" dirty="0" smtClean="0"/>
              <a:t> when introduce to a </a:t>
            </a:r>
            <a:r>
              <a:rPr lang="en-CA" b="1" u="sng" dirty="0" smtClean="0">
                <a:solidFill>
                  <a:schemeClr val="accent1">
                    <a:lumMod val="75000"/>
                  </a:schemeClr>
                </a:solidFill>
              </a:rPr>
              <a:t>base</a:t>
            </a:r>
            <a:endParaRPr lang="en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/>
              <a:t>Stays </a:t>
            </a:r>
            <a:r>
              <a:rPr lang="en-CA" dirty="0" smtClean="0">
                <a:solidFill>
                  <a:srgbClr val="FF0000"/>
                </a:solidFill>
              </a:rPr>
              <a:t>red</a:t>
            </a:r>
            <a:r>
              <a:rPr lang="en-CA" dirty="0" smtClean="0"/>
              <a:t> when introduce to an </a:t>
            </a:r>
            <a:r>
              <a:rPr lang="en-CA" b="1" u="sng" dirty="0" smtClean="0">
                <a:solidFill>
                  <a:srgbClr val="FF0000"/>
                </a:solidFill>
              </a:rPr>
              <a:t>acid</a:t>
            </a:r>
            <a:r>
              <a:rPr lang="en-CA" dirty="0" smtClean="0"/>
              <a:t> or a </a:t>
            </a:r>
            <a:r>
              <a:rPr lang="en-CA" b="1" u="sng" dirty="0" smtClean="0">
                <a:solidFill>
                  <a:schemeClr val="accent3">
                    <a:lumMod val="75000"/>
                  </a:schemeClr>
                </a:solidFill>
              </a:rPr>
              <a:t>neutral</a:t>
            </a:r>
            <a:r>
              <a:rPr lang="en-CA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dirty="0" smtClean="0"/>
              <a:t>solution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Buffer Solution +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This procedure plays on the specificity of buffer solutions</a:t>
            </a:r>
          </a:p>
          <a:p>
            <a:r>
              <a:rPr lang="en-CA" dirty="0" smtClean="0"/>
              <a:t>The first step you do is introduce your solution to the indicator and record that colour</a:t>
            </a:r>
          </a:p>
          <a:p>
            <a:r>
              <a:rPr lang="en-CA" dirty="0" smtClean="0"/>
              <a:t>Then you introduce your indicator to buffer solutions ranging from pH 1 to pH 14 and match the colour</a:t>
            </a:r>
          </a:p>
          <a:p>
            <a:pPr lvl="1"/>
            <a:r>
              <a:rPr lang="en-CA" dirty="0" smtClean="0"/>
              <a:t>You may have to use more than one indicator, for their ranges overlap, thus allowing to get a more precise pH value!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indicator example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7546" y="1772814"/>
          <a:ext cx="8424931" cy="3858761"/>
        </p:xfrm>
        <a:graphic>
          <a:graphicData uri="http://schemas.openxmlformats.org/drawingml/2006/table">
            <a:tbl>
              <a:tblPr/>
              <a:tblGrid>
                <a:gridCol w="816501"/>
                <a:gridCol w="588966"/>
                <a:gridCol w="588966"/>
                <a:gridCol w="588966"/>
                <a:gridCol w="588966"/>
                <a:gridCol w="589842"/>
                <a:gridCol w="589842"/>
                <a:gridCol w="589842"/>
                <a:gridCol w="589842"/>
                <a:gridCol w="589842"/>
                <a:gridCol w="595967"/>
                <a:gridCol w="595967"/>
                <a:gridCol w="555711"/>
                <a:gridCol w="555711"/>
              </a:tblGrid>
              <a:tr h="246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pH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Thymol Blue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latin typeface="Calibri"/>
                          <a:ea typeface="Calibri"/>
                          <a:cs typeface="Times New Roman"/>
                        </a:rPr>
                        <a:t>     Red                                                   </a:t>
                      </a: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Yellow                                                              </a:t>
                      </a:r>
                      <a:r>
                        <a:rPr lang="en-CA" sz="1600" dirty="0" smtClean="0">
                          <a:latin typeface="Calibri"/>
                          <a:ea typeface="Calibri"/>
                          <a:cs typeface="Times New Roman"/>
                        </a:rPr>
                        <a:t>Blue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Bromo. Blue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                     Yellow                                                                    Purple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Methyl 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                               Red                                                                                       Yellow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Phenol 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                                      Yellow                                                                                 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Cresol Red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Yellow                                                                        Reddish-Purple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Pheno.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Colourless                                                                       Fuchsia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 err="1">
                          <a:latin typeface="Calibri"/>
                          <a:ea typeface="Calibri"/>
                          <a:cs typeface="Times New Roman"/>
                        </a:rPr>
                        <a:t>Thymol</a:t>
                      </a: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Colourless                                                                Blue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88" marR="68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2267744" y="2060848"/>
            <a:ext cx="0" cy="57606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44208" y="2060848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19872" y="2636912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55976" y="3212976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36096" y="3717032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40152" y="4293096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32240" y="4869160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92280" y="5157192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 indicator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Which indicator(s) would you use to find a strong acid? Strong base? Neutral substance?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My solution turned red using Methyl Red and purple using </a:t>
            </a:r>
            <a:r>
              <a:rPr lang="en-CA" dirty="0" err="1" smtClean="0"/>
              <a:t>Bromophenol</a:t>
            </a:r>
            <a:r>
              <a:rPr lang="en-CA" dirty="0" smtClean="0"/>
              <a:t> Blue. What’s the pH of my solution (range)?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My solution turned blue using </a:t>
            </a:r>
            <a:r>
              <a:rPr lang="en-CA" dirty="0" err="1" smtClean="0"/>
              <a:t>Thymol</a:t>
            </a:r>
            <a:r>
              <a:rPr lang="en-CA" dirty="0" smtClean="0"/>
              <a:t> Blue and fuchsia using </a:t>
            </a:r>
            <a:r>
              <a:rPr lang="en-US" dirty="0" smtClean="0"/>
              <a:t>Phenolphthalein. What’s the pH of my solution</a:t>
            </a:r>
            <a:r>
              <a:rPr lang="en-CA" smtClean="0"/>
              <a:t> (range)?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Mnemonic to remember for acids and 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Acids are red, bases are blue, water is neutral, what about you?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Acid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turn blue litmus paper red</a:t>
            </a:r>
          </a:p>
          <a:p>
            <a:pPr>
              <a:buNone/>
            </a:pPr>
            <a:r>
              <a:rPr lang="en-US" dirty="0" smtClean="0"/>
              <a:t>Bases</a:t>
            </a:r>
            <a:r>
              <a:rPr lang="en-CA" dirty="0" smtClean="0">
                <a:latin typeface="Times New Roman"/>
                <a:cs typeface="Times New Roman"/>
              </a:rPr>
              <a:t> → </a:t>
            </a:r>
            <a:r>
              <a:rPr lang="en-US" dirty="0" smtClean="0"/>
              <a:t>turn red litmus paper blue</a:t>
            </a:r>
          </a:p>
          <a:p>
            <a:pPr>
              <a:buNone/>
            </a:pPr>
            <a:r>
              <a:rPr lang="en-US" dirty="0" smtClean="0"/>
              <a:t>Water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as a neutral substance, does not </a:t>
            </a:r>
            <a:r>
              <a:rPr lang="en-US" dirty="0" err="1" smtClean="0"/>
              <a:t>rnx</a:t>
            </a:r>
            <a:r>
              <a:rPr lang="en-US" dirty="0" smtClean="0"/>
              <a:t> with litmus paper (same as salts)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lvin and Hobbs solution jo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0"/>
            <a:ext cx="5833314" cy="71418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Electrolytes </a:t>
            </a:r>
            <a:r>
              <a:rPr lang="en-CA" dirty="0" err="1" smtClean="0"/>
              <a:t>vs</a:t>
            </a:r>
            <a:r>
              <a:rPr lang="en-CA" dirty="0" smtClean="0"/>
              <a:t> Non-Electrolytes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Electrolyte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Non-Electrolyte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CA" sz="2400" dirty="0" smtClean="0"/>
                        <a:t>When dissolved in water, </a:t>
                      </a:r>
                      <a:r>
                        <a:rPr lang="en-CA" sz="2400" b="1" u="sng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allows</a:t>
                      </a:r>
                      <a:r>
                        <a:rPr lang="en-CA" sz="2400" dirty="0" smtClean="0"/>
                        <a:t> for </a:t>
                      </a:r>
                      <a:r>
                        <a:rPr lang="en-CA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electron flow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When</a:t>
                      </a:r>
                      <a:r>
                        <a:rPr lang="en-CA" sz="2400" baseline="0" dirty="0" smtClean="0">
                          <a:solidFill>
                            <a:schemeClr val="tx1"/>
                          </a:solidFill>
                        </a:rPr>
                        <a:t> dissolved in water, </a:t>
                      </a:r>
                      <a:r>
                        <a:rPr lang="en-CA" sz="2400" b="1" u="sng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does not allow</a:t>
                      </a:r>
                      <a:r>
                        <a:rPr lang="en-CA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2400" baseline="0" dirty="0" smtClean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en-CA" sz="2400" b="1" baseline="0" dirty="0" smtClean="0">
                          <a:solidFill>
                            <a:schemeClr val="tx1"/>
                          </a:solidFill>
                        </a:rPr>
                        <a:t>electron flow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Produces ions when</a:t>
                      </a:r>
                      <a:r>
                        <a:rPr lang="en-CA" sz="2400" baseline="0" dirty="0" smtClean="0"/>
                        <a:t> dissolved in water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Does not produce ions when dissolved in water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Substances which were formed by </a:t>
                      </a:r>
                      <a:r>
                        <a:rPr lang="en-CA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ionic bonds</a:t>
                      </a:r>
                      <a:endParaRPr lang="en-US" sz="2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Substances</a:t>
                      </a:r>
                      <a:r>
                        <a:rPr lang="en-CA" sz="2400" baseline="0" dirty="0" smtClean="0"/>
                        <a:t> which were form by </a:t>
                      </a:r>
                      <a:r>
                        <a:rPr lang="en-CA" sz="24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covalent bonds</a:t>
                      </a:r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Acids, bases </a:t>
                      </a:r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CA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salts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522920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Note</a:t>
            </a:r>
            <a:r>
              <a:rPr lang="en-CA" sz="2200" dirty="0" smtClean="0"/>
              <a:t>: for a substance to conduct electricity, it </a:t>
            </a:r>
            <a:r>
              <a:rPr lang="en-CA" sz="2200" b="1" u="sng" dirty="0" smtClean="0"/>
              <a:t>must be dissolved in water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>
                <a:solidFill>
                  <a:srgbClr val="92D050"/>
                </a:solidFill>
              </a:rPr>
              <a:t>ionic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covalent</a:t>
            </a:r>
            <a:r>
              <a:rPr lang="en-US" dirty="0" smtClean="0"/>
              <a:t> again?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Ionic bond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latin typeface="+mj-lt"/>
                <a:cs typeface="Times New Roman"/>
              </a:rPr>
              <a:t> bond between a 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Times New Roman"/>
              </a:rPr>
              <a:t>metal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Times New Roman"/>
              </a:rPr>
              <a:t> </a:t>
            </a:r>
            <a:r>
              <a:rPr lang="en-US" dirty="0" smtClean="0">
                <a:latin typeface="+mj-lt"/>
                <a:cs typeface="Times New Roman"/>
              </a:rPr>
              <a:t>and a </a:t>
            </a:r>
            <a:r>
              <a:rPr lang="en-US" b="1" dirty="0" smtClean="0">
                <a:solidFill>
                  <a:schemeClr val="accent1"/>
                </a:solidFill>
                <a:latin typeface="+mj-lt"/>
                <a:cs typeface="Times New Roman"/>
              </a:rPr>
              <a:t>non-metal</a:t>
            </a:r>
            <a:endParaRPr lang="en-US" dirty="0" smtClean="0">
              <a:solidFill>
                <a:schemeClr val="accent1"/>
              </a:solidFill>
              <a:latin typeface="+mj-lt"/>
              <a:cs typeface="Times New Roman"/>
            </a:endParaRPr>
          </a:p>
          <a:p>
            <a:pPr lvl="1"/>
            <a:r>
              <a:rPr lang="en-US" dirty="0" smtClean="0">
                <a:latin typeface="+mj-lt"/>
                <a:cs typeface="Times New Roman"/>
              </a:rPr>
              <a:t>The metal looses electron to get a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Times New Roman"/>
              </a:rPr>
              <a:t>positive charge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The non-metal gains electron to get 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/>
              </a:rPr>
              <a:t>negative charge</a:t>
            </a:r>
            <a:endParaRPr lang="en-US" dirty="0" smtClean="0">
              <a:latin typeface="+mj-lt"/>
              <a:cs typeface="Times New Roman"/>
            </a:endParaRPr>
          </a:p>
          <a:p>
            <a:pPr>
              <a:buNone/>
            </a:pPr>
            <a:endParaRPr lang="en-US" dirty="0" smtClean="0">
              <a:latin typeface="+mj-lt"/>
              <a:cs typeface="Times New Roman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+mj-lt"/>
                <a:cs typeface="Times New Roman"/>
              </a:rPr>
              <a:t>Covalent bond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cs typeface="Times New Roman"/>
              </a:rPr>
              <a:t> bond between </a:t>
            </a:r>
            <a:r>
              <a:rPr lang="en-US" b="1" dirty="0" smtClean="0">
                <a:solidFill>
                  <a:schemeClr val="accent1"/>
                </a:solidFill>
                <a:cs typeface="Times New Roman"/>
              </a:rPr>
              <a:t>non-metal</a:t>
            </a:r>
            <a:r>
              <a:rPr lang="en-US" dirty="0" smtClean="0">
                <a:solidFill>
                  <a:schemeClr val="accent1"/>
                </a:solidFill>
                <a:cs typeface="Times New Roman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/>
              </a:rPr>
              <a:t>sharing electrons </a:t>
            </a:r>
            <a:r>
              <a:rPr lang="en-US" dirty="0" smtClean="0">
                <a:cs typeface="Times New Roman"/>
              </a:rPr>
              <a:t>to get stable octet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Electrolyte dissociation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Def: electrolytes are dissolved in water, dissociating from one another to their respective positive and negatively charged ions, allowing for conduction of electricity</a:t>
            </a:r>
          </a:p>
          <a:p>
            <a:endParaRPr lang="en-CA" dirty="0"/>
          </a:p>
          <a:p>
            <a:r>
              <a:rPr lang="en-CA" dirty="0" smtClean="0"/>
              <a:t>Key thing </a:t>
            </a:r>
            <a:r>
              <a:rPr lang="en-CA" dirty="0" smtClean="0">
                <a:latin typeface="Times New Roman"/>
                <a:cs typeface="Times New Roman"/>
              </a:rPr>
              <a:t>→</a:t>
            </a:r>
            <a:r>
              <a:rPr lang="en-CA" dirty="0" smtClean="0">
                <a:latin typeface="+mj-lt"/>
                <a:cs typeface="Times New Roman"/>
              </a:rPr>
              <a:t> </a:t>
            </a:r>
            <a:r>
              <a:rPr lang="en-CA" b="1" u="sng" dirty="0" smtClean="0">
                <a:latin typeface="+mj-lt"/>
                <a:cs typeface="Times New Roman"/>
              </a:rPr>
              <a:t>get the production of ions during dissociation!</a:t>
            </a:r>
            <a:endParaRPr lang="en-CA" dirty="0" smtClean="0">
              <a:latin typeface="+mj-lt"/>
              <a:cs typeface="Times New Roman"/>
            </a:endParaRPr>
          </a:p>
          <a:p>
            <a:pPr lvl="1"/>
            <a:r>
              <a:rPr lang="en-CA" dirty="0" smtClean="0">
                <a:latin typeface="+mj-lt"/>
                <a:cs typeface="Times New Roman"/>
              </a:rPr>
              <a:t>No ions, no electrical conductivity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Examples of electrolyte dissociation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CA" u="sng" dirty="0" smtClean="0"/>
              <a:t>Salts</a:t>
            </a:r>
          </a:p>
          <a:p>
            <a:pPr>
              <a:buNone/>
            </a:pPr>
            <a:r>
              <a:rPr lang="en-CA" dirty="0" err="1" smtClean="0"/>
              <a:t>NaCl</a:t>
            </a:r>
            <a:r>
              <a:rPr lang="en-CA" baseline="-25000" dirty="0" smtClean="0"/>
              <a:t>(s</a:t>
            </a:r>
            <a:r>
              <a:rPr lang="en-CA" baseline="-25000" dirty="0"/>
              <a:t>)</a:t>
            </a:r>
            <a:r>
              <a:rPr lang="en-CA" dirty="0"/>
              <a:t>→Na</a:t>
            </a:r>
            <a:r>
              <a:rPr lang="en-CA" baseline="30000" dirty="0"/>
              <a:t>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 </a:t>
            </a:r>
            <a:r>
              <a:rPr lang="en-CA" dirty="0"/>
              <a:t>+ </a:t>
            </a:r>
            <a:r>
              <a:rPr lang="en-CA" dirty="0" err="1"/>
              <a:t>Cl</a:t>
            </a:r>
            <a:r>
              <a:rPr lang="en-CA" baseline="30000" dirty="0"/>
              <a:t>-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</a:t>
            </a:r>
            <a:endParaRPr lang="en-US" dirty="0"/>
          </a:p>
          <a:p>
            <a:pPr>
              <a:buNone/>
            </a:pPr>
            <a:r>
              <a:rPr lang="en-CA" dirty="0"/>
              <a:t>CaCl</a:t>
            </a:r>
            <a:r>
              <a:rPr lang="en-CA" baseline="-25000" dirty="0"/>
              <a:t>2(s)</a:t>
            </a:r>
            <a:r>
              <a:rPr lang="en-CA" dirty="0"/>
              <a:t>→Ca</a:t>
            </a:r>
            <a:r>
              <a:rPr lang="en-CA" baseline="30000" dirty="0"/>
              <a:t>2+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 </a:t>
            </a:r>
            <a:r>
              <a:rPr lang="en-CA" dirty="0"/>
              <a:t>+ 2Cl</a:t>
            </a:r>
            <a:r>
              <a:rPr lang="en-CA" baseline="30000" dirty="0"/>
              <a:t>-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 smtClean="0"/>
              <a:t>)</a:t>
            </a:r>
          </a:p>
          <a:p>
            <a:pPr algn="ctr">
              <a:buNone/>
            </a:pPr>
            <a:r>
              <a:rPr lang="en-CA" u="sng" dirty="0" smtClean="0"/>
              <a:t>Acids</a:t>
            </a:r>
            <a:endParaRPr lang="en-US" u="sng" dirty="0"/>
          </a:p>
          <a:p>
            <a:pPr>
              <a:buNone/>
            </a:pPr>
            <a:r>
              <a:rPr lang="en-CA" dirty="0"/>
              <a:t>H</a:t>
            </a:r>
            <a:r>
              <a:rPr lang="en-CA" baseline="-25000" dirty="0"/>
              <a:t>2</a:t>
            </a:r>
            <a:r>
              <a:rPr lang="en-CA" dirty="0"/>
              <a:t>SO</a:t>
            </a:r>
            <a:r>
              <a:rPr lang="en-CA" baseline="-25000" dirty="0"/>
              <a:t>4(s)</a:t>
            </a:r>
            <a:r>
              <a:rPr lang="en-CA" dirty="0"/>
              <a:t>→2H</a:t>
            </a:r>
            <a:r>
              <a:rPr lang="en-CA" baseline="30000" dirty="0"/>
              <a:t>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 </a:t>
            </a:r>
            <a:r>
              <a:rPr lang="en-CA" dirty="0"/>
              <a:t>+ SO</a:t>
            </a:r>
            <a:r>
              <a:rPr lang="en-CA" baseline="-25000" dirty="0"/>
              <a:t>4</a:t>
            </a:r>
            <a:r>
              <a:rPr lang="en-CA" baseline="30000" dirty="0"/>
              <a:t>2-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 smtClean="0"/>
              <a:t>)</a:t>
            </a:r>
          </a:p>
          <a:p>
            <a:pPr>
              <a:buNone/>
            </a:pPr>
            <a:r>
              <a:rPr lang="en-CA" dirty="0" err="1"/>
              <a:t>HCl</a:t>
            </a:r>
            <a:r>
              <a:rPr lang="en-CA" baseline="-25000" dirty="0"/>
              <a:t>(s)</a:t>
            </a:r>
            <a:r>
              <a:rPr lang="en-CA" dirty="0"/>
              <a:t>→H</a:t>
            </a:r>
            <a:r>
              <a:rPr lang="en-CA" baseline="30000" dirty="0"/>
              <a:t>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 </a:t>
            </a:r>
            <a:r>
              <a:rPr lang="en-CA" dirty="0"/>
              <a:t>+ </a:t>
            </a:r>
            <a:r>
              <a:rPr lang="en-CA" dirty="0" err="1"/>
              <a:t>Cl</a:t>
            </a:r>
            <a:r>
              <a:rPr lang="en-CA" baseline="30000" dirty="0"/>
              <a:t>-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</a:t>
            </a:r>
            <a:endParaRPr lang="en-US" dirty="0"/>
          </a:p>
          <a:p>
            <a:pPr algn="ctr">
              <a:buNone/>
            </a:pPr>
            <a:r>
              <a:rPr lang="en-CA" u="sng" dirty="0" smtClean="0"/>
              <a:t>Bases</a:t>
            </a:r>
          </a:p>
          <a:p>
            <a:pPr>
              <a:buNone/>
            </a:pPr>
            <a:r>
              <a:rPr lang="en-CA" dirty="0"/>
              <a:t>KOH</a:t>
            </a:r>
            <a:r>
              <a:rPr lang="en-CA" baseline="-25000" dirty="0"/>
              <a:t>(s)</a:t>
            </a:r>
            <a:r>
              <a:rPr lang="en-CA" dirty="0"/>
              <a:t>→K</a:t>
            </a:r>
            <a:r>
              <a:rPr lang="en-CA" baseline="30000" dirty="0"/>
              <a:t>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 </a:t>
            </a:r>
            <a:r>
              <a:rPr lang="en-CA" dirty="0"/>
              <a:t>+ OH</a:t>
            </a:r>
            <a:r>
              <a:rPr lang="en-CA" baseline="30000" dirty="0"/>
              <a:t>-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</a:t>
            </a:r>
            <a:endParaRPr lang="en-US" dirty="0"/>
          </a:p>
          <a:p>
            <a:pPr>
              <a:buNone/>
            </a:pPr>
            <a:r>
              <a:rPr lang="en-CA" dirty="0" err="1"/>
              <a:t>NaOH</a:t>
            </a:r>
            <a:r>
              <a:rPr lang="en-CA" baseline="-25000" dirty="0"/>
              <a:t>(s)</a:t>
            </a:r>
            <a:r>
              <a:rPr lang="en-CA" dirty="0"/>
              <a:t>→Na</a:t>
            </a:r>
            <a:r>
              <a:rPr lang="en-CA" baseline="30000" dirty="0"/>
              <a:t>+</a:t>
            </a:r>
            <a:r>
              <a:rPr lang="en-CA" baseline="-25000" dirty="0"/>
              <a:t>(</a:t>
            </a:r>
            <a:r>
              <a:rPr lang="en-CA" baseline="-25000" dirty="0" err="1"/>
              <a:t>aq</a:t>
            </a:r>
            <a:r>
              <a:rPr lang="en-CA" baseline="-25000" dirty="0"/>
              <a:t>) </a:t>
            </a:r>
            <a:r>
              <a:rPr lang="en-CA" dirty="0"/>
              <a:t>+ OH</a:t>
            </a:r>
            <a:r>
              <a:rPr lang="en-CA" baseline="30000" dirty="0"/>
              <a:t>-</a:t>
            </a:r>
            <a:r>
              <a:rPr lang="en-CA" baseline="-25000" dirty="0"/>
              <a:t>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acid</a:t>
            </a:r>
            <a:r>
              <a:rPr lang="en-US" dirty="0" smtClean="0"/>
              <a:t> is a substance that releases H+ ions in an aqueous solution</a:t>
            </a:r>
          </a:p>
          <a:p>
            <a:pPr lvl="1"/>
            <a:r>
              <a:rPr lang="en-US" dirty="0" smtClean="0"/>
              <a:t>How can you tell an acid from molecular formula?</a:t>
            </a:r>
          </a:p>
          <a:p>
            <a:pPr lvl="2"/>
            <a:r>
              <a:rPr lang="en-US" dirty="0" smtClean="0"/>
              <a:t>Usually an acid starts with </a:t>
            </a:r>
            <a:r>
              <a:rPr lang="en-US" b="1" dirty="0" smtClean="0"/>
              <a:t>H</a:t>
            </a:r>
            <a:r>
              <a:rPr lang="en-US" dirty="0" smtClean="0"/>
              <a:t> atom and is then followed by a non-metal</a:t>
            </a:r>
          </a:p>
          <a:p>
            <a:pPr lvl="2"/>
            <a:r>
              <a:rPr lang="en-US" b="1" dirty="0" smtClean="0"/>
              <a:t>Exception! Acetic acid</a:t>
            </a:r>
            <a:r>
              <a:rPr lang="en-US" dirty="0" smtClean="0"/>
              <a:t> CH</a:t>
            </a:r>
            <a:r>
              <a:rPr lang="en-US" sz="1050" dirty="0" smtClean="0"/>
              <a:t>3</a:t>
            </a:r>
            <a:r>
              <a:rPr lang="en-US" dirty="0" smtClean="0"/>
              <a:t>COOH dissociates to H+ andCH</a:t>
            </a:r>
            <a:r>
              <a:rPr lang="en-US" sz="900" dirty="0" smtClean="0"/>
              <a:t>3</a:t>
            </a:r>
            <a:r>
              <a:rPr lang="en-US" dirty="0" smtClean="0"/>
              <a:t>COO-</a:t>
            </a:r>
          </a:p>
          <a:p>
            <a:r>
              <a:rPr lang="en-US" dirty="0" smtClean="0"/>
              <a:t>Acids </a:t>
            </a:r>
            <a:r>
              <a:rPr lang="en-US" b="1" dirty="0" err="1" smtClean="0"/>
              <a:t>rnx</a:t>
            </a:r>
            <a:r>
              <a:rPr lang="en-US" b="1" dirty="0" smtClean="0"/>
              <a:t>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r>
              <a:rPr lang="en-US" dirty="0" smtClean="0"/>
              <a:t> litmus paper and turns it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</a:t>
            </a:r>
            <a:r>
              <a:rPr lang="en-US" dirty="0" smtClean="0"/>
              <a:t> is a substance that releases OH- ions in an aqueous solution</a:t>
            </a:r>
          </a:p>
          <a:p>
            <a:pPr lvl="1"/>
            <a:r>
              <a:rPr lang="en-US" dirty="0" smtClean="0"/>
              <a:t>How can you tell an acid from molecular formula?</a:t>
            </a:r>
          </a:p>
          <a:p>
            <a:pPr lvl="2"/>
            <a:r>
              <a:rPr lang="en-US" dirty="0" smtClean="0"/>
              <a:t>Usually a base starts with a metal and is ends with </a:t>
            </a:r>
            <a:r>
              <a:rPr lang="en-US" b="1" u="sng" dirty="0" smtClean="0"/>
              <a:t>OH</a:t>
            </a:r>
          </a:p>
          <a:p>
            <a:pPr lvl="2"/>
            <a:r>
              <a:rPr lang="en-US" b="1" dirty="0" smtClean="0"/>
              <a:t>Exception! Ammonia </a:t>
            </a:r>
            <a:r>
              <a:rPr lang="en-US" dirty="0" smtClean="0"/>
              <a:t>NH</a:t>
            </a:r>
            <a:r>
              <a:rPr lang="en-US" sz="1050" dirty="0" smtClean="0"/>
              <a:t>3</a:t>
            </a:r>
            <a:r>
              <a:rPr lang="en-US" dirty="0" smtClean="0"/>
              <a:t> is actually a base even though it doesn’t have an OH- group!</a:t>
            </a:r>
          </a:p>
          <a:p>
            <a:pPr lvl="3"/>
            <a:r>
              <a:rPr lang="en-US" dirty="0" smtClean="0"/>
              <a:t>When it reacts with water, the following reaction occurs</a:t>
            </a:r>
          </a:p>
          <a:p>
            <a:pPr lvl="3">
              <a:buNone/>
            </a:pPr>
            <a:r>
              <a:rPr lang="en-US" dirty="0" smtClean="0"/>
              <a:t>NH</a:t>
            </a:r>
            <a:r>
              <a:rPr lang="en-US" sz="900" dirty="0" smtClean="0"/>
              <a:t>3</a:t>
            </a:r>
            <a:r>
              <a:rPr lang="en-US" sz="800" dirty="0" smtClean="0"/>
              <a:t> </a:t>
            </a:r>
            <a:r>
              <a:rPr lang="en-US" dirty="0" smtClean="0"/>
              <a:t>+ H</a:t>
            </a:r>
            <a:r>
              <a:rPr lang="en-US" sz="9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NH</a:t>
            </a:r>
            <a:r>
              <a:rPr lang="en-US" sz="800" dirty="0" smtClean="0"/>
              <a:t>4</a:t>
            </a:r>
            <a:r>
              <a:rPr lang="en-US" dirty="0" smtClean="0"/>
              <a:t>+  + OH-</a:t>
            </a:r>
          </a:p>
          <a:p>
            <a:r>
              <a:rPr lang="en-US" dirty="0" smtClean="0"/>
              <a:t>Bases </a:t>
            </a:r>
            <a:r>
              <a:rPr lang="en-US" b="1" dirty="0" err="1" smtClean="0"/>
              <a:t>rnx</a:t>
            </a:r>
            <a:r>
              <a:rPr lang="en-US" b="1" dirty="0" smtClean="0"/>
              <a:t>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litmus paper and turns it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blue</a:t>
            </a:r>
            <a:endParaRPr lang="en-C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salt</a:t>
            </a:r>
            <a:r>
              <a:rPr lang="en-US" dirty="0" smtClean="0"/>
              <a:t> is a substance that is produced by chemical bonding of a metal and a non-metal </a:t>
            </a:r>
            <a:r>
              <a:rPr lang="en-US" i="1" u="sng" dirty="0" smtClean="0"/>
              <a:t>other than H+ or OH-</a:t>
            </a:r>
            <a:endParaRPr lang="en-US" i="1" dirty="0" smtClean="0"/>
          </a:p>
          <a:p>
            <a:pPr lvl="1"/>
            <a:r>
              <a:rPr lang="en-US" i="1" dirty="0" smtClean="0"/>
              <a:t>It is an ionic bond!</a:t>
            </a:r>
          </a:p>
          <a:p>
            <a:pPr lvl="2"/>
            <a:r>
              <a:rPr lang="en-US" dirty="0" err="1" smtClean="0"/>
              <a:t>NaCl</a:t>
            </a:r>
            <a:r>
              <a:rPr lang="en-US" dirty="0" smtClean="0"/>
              <a:t>: Sodium chloride dissociates to Na+ and </a:t>
            </a:r>
            <a:r>
              <a:rPr lang="en-US" dirty="0" err="1" smtClean="0"/>
              <a:t>Cl</a:t>
            </a:r>
            <a:r>
              <a:rPr lang="en-US" dirty="0" smtClean="0"/>
              <a:t>-</a:t>
            </a:r>
          </a:p>
          <a:p>
            <a:pPr lvl="2"/>
            <a:r>
              <a:rPr lang="en-US" dirty="0" err="1" smtClean="0"/>
              <a:t>KBr</a:t>
            </a:r>
            <a:r>
              <a:rPr lang="en-US" dirty="0" smtClean="0"/>
              <a:t>: Potassium bromide dissociates to K+ and Br-</a:t>
            </a:r>
          </a:p>
          <a:p>
            <a:pPr lvl="2"/>
            <a:r>
              <a:rPr lang="en-US" dirty="0" err="1" smtClean="0"/>
              <a:t>BeS</a:t>
            </a:r>
            <a:r>
              <a:rPr lang="en-US" dirty="0" smtClean="0"/>
              <a:t>: Beryllium sulfide dissociates to Be</a:t>
            </a:r>
            <a:r>
              <a:rPr lang="en-US" sz="1400" dirty="0" smtClean="0"/>
              <a:t>2+</a:t>
            </a:r>
            <a:r>
              <a:rPr lang="en-US" dirty="0" smtClean="0"/>
              <a:t> and S</a:t>
            </a:r>
            <a:r>
              <a:rPr lang="en-US" sz="1400" dirty="0" smtClean="0"/>
              <a:t>2-</a:t>
            </a:r>
            <a:endParaRPr lang="en-US" dirty="0" smtClean="0"/>
          </a:p>
          <a:p>
            <a:r>
              <a:rPr lang="en-US" dirty="0" smtClean="0"/>
              <a:t>Litmus paper has </a:t>
            </a:r>
            <a:r>
              <a:rPr lang="en-US" u="sng" dirty="0" smtClean="0"/>
              <a:t>no effect on salts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1075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Solutions Review Pt 2</vt:lpstr>
      <vt:lpstr>Slide 2</vt:lpstr>
      <vt:lpstr>Electrolytes vs Non-Electrolytes</vt:lpstr>
      <vt:lpstr>What’s ionic and covalent again? </vt:lpstr>
      <vt:lpstr>Electrolyte dissociation</vt:lpstr>
      <vt:lpstr>Examples of electrolyte dissociation</vt:lpstr>
      <vt:lpstr>Acids!</vt:lpstr>
      <vt:lpstr>Bases!</vt:lpstr>
      <vt:lpstr>Salts!</vt:lpstr>
      <vt:lpstr>Types of Electrolytes</vt:lpstr>
      <vt:lpstr>pH Scale</vt:lpstr>
      <vt:lpstr>pH Scale</vt:lpstr>
      <vt:lpstr>How to i.d if you have an acid, base or neutral substance</vt:lpstr>
      <vt:lpstr>Litmus Paper Test</vt:lpstr>
      <vt:lpstr>Buffer Solution + Indicator</vt:lpstr>
      <vt:lpstr>pH indicator example</vt:lpstr>
      <vt:lpstr>pH indicator example</vt:lpstr>
      <vt:lpstr>Mnemonic to remember for acids and bases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Review Pt 2</dc:title>
  <dc:creator>Antonio Di Lallo</dc:creator>
  <cp:lastModifiedBy>Andrea Di Lallo</cp:lastModifiedBy>
  <cp:revision>30</cp:revision>
  <dcterms:created xsi:type="dcterms:W3CDTF">2012-04-10T21:57:35Z</dcterms:created>
  <dcterms:modified xsi:type="dcterms:W3CDTF">2012-04-24T16:26:09Z</dcterms:modified>
</cp:coreProperties>
</file>