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D222-6F4D-4AEB-B053-B0D5F4C246A5}" type="datetimeFigureOut">
              <a:rPr lang="en-CA" smtClean="0"/>
              <a:t>24/04/2012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B8A-2DF8-498E-9B00-0840A0C84AA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D222-6F4D-4AEB-B053-B0D5F4C246A5}" type="datetimeFigureOut">
              <a:rPr lang="en-CA" smtClean="0"/>
              <a:t>24/04/2012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B8A-2DF8-498E-9B00-0840A0C84AA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D222-6F4D-4AEB-B053-B0D5F4C246A5}" type="datetimeFigureOut">
              <a:rPr lang="en-CA" smtClean="0"/>
              <a:t>24/04/2012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B8A-2DF8-498E-9B00-0840A0C84AA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D222-6F4D-4AEB-B053-B0D5F4C246A5}" type="datetimeFigureOut">
              <a:rPr lang="en-CA" smtClean="0"/>
              <a:t>24/04/2012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B8A-2DF8-498E-9B00-0840A0C84AA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D222-6F4D-4AEB-B053-B0D5F4C246A5}" type="datetimeFigureOut">
              <a:rPr lang="en-CA" smtClean="0"/>
              <a:t>24/04/2012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B8A-2DF8-498E-9B00-0840A0C84AA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D222-6F4D-4AEB-B053-B0D5F4C246A5}" type="datetimeFigureOut">
              <a:rPr lang="en-CA" smtClean="0"/>
              <a:t>24/04/2012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B8A-2DF8-498E-9B00-0840A0C84AA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D222-6F4D-4AEB-B053-B0D5F4C246A5}" type="datetimeFigureOut">
              <a:rPr lang="en-CA" smtClean="0"/>
              <a:t>24/04/2012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B8A-2DF8-498E-9B00-0840A0C84AA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D222-6F4D-4AEB-B053-B0D5F4C246A5}" type="datetimeFigureOut">
              <a:rPr lang="en-CA" smtClean="0"/>
              <a:t>24/04/2012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B8A-2DF8-498E-9B00-0840A0C84AA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D222-6F4D-4AEB-B053-B0D5F4C246A5}" type="datetimeFigureOut">
              <a:rPr lang="en-CA" smtClean="0"/>
              <a:t>24/04/2012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B8A-2DF8-498E-9B00-0840A0C84AA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D222-6F4D-4AEB-B053-B0D5F4C246A5}" type="datetimeFigureOut">
              <a:rPr lang="en-CA" smtClean="0"/>
              <a:t>24/04/2012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B8A-2DF8-498E-9B00-0840A0C84AA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D222-6F4D-4AEB-B053-B0D5F4C246A5}" type="datetimeFigureOut">
              <a:rPr lang="en-CA" smtClean="0"/>
              <a:t>24/04/2012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B8A-2DF8-498E-9B00-0840A0C84AA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ED222-6F4D-4AEB-B053-B0D5F4C246A5}" type="datetimeFigureOut">
              <a:rPr lang="en-CA" smtClean="0"/>
              <a:t>24/04/2012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AEB8A-2DF8-498E-9B00-0840A0C84AA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Types of Reactions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Combustion Reaction</a:t>
            </a:r>
            <a:endParaRPr lang="en-CA" dirty="0"/>
          </a:p>
        </p:txBody>
      </p:sp>
      <p:pic>
        <p:nvPicPr>
          <p:cNvPr id="4" name="Content Placeholder 3" descr="Fire-Triangle-Col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628800"/>
            <a:ext cx="4435944" cy="4053821"/>
          </a:xfrm>
        </p:spPr>
      </p:pic>
      <p:sp>
        <p:nvSpPr>
          <p:cNvPr id="5" name="TextBox 4"/>
          <p:cNvSpPr txBox="1"/>
          <p:nvPr/>
        </p:nvSpPr>
        <p:spPr>
          <a:xfrm>
            <a:off x="467544" y="1916832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Ignition Temperature: </a:t>
            </a:r>
            <a:r>
              <a:rPr lang="en-CA" sz="2400" dirty="0" smtClean="0"/>
              <a:t>Minimum temperature needed for combustion to occur</a:t>
            </a:r>
            <a:endParaRPr lang="en-C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1844824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Fuel:</a:t>
            </a:r>
          </a:p>
          <a:p>
            <a:r>
              <a:rPr lang="en-CA" sz="2400" dirty="0" smtClean="0"/>
              <a:t>Substance which undergoes combustion </a:t>
            </a:r>
            <a:r>
              <a:rPr lang="en-CA" sz="2400" dirty="0"/>
              <a:t> </a:t>
            </a:r>
            <a:r>
              <a:rPr lang="en-CA" sz="2400" dirty="0" smtClean="0"/>
              <a:t>by reacting with the oxidizer</a:t>
            </a:r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5445224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Oxidizing Agent:</a:t>
            </a:r>
            <a:endParaRPr lang="en-CA" sz="2400" dirty="0" smtClean="0"/>
          </a:p>
          <a:p>
            <a:r>
              <a:rPr lang="en-CA" sz="2400" dirty="0" smtClean="0"/>
              <a:t>Substance which allows for the fuel to ignite</a:t>
            </a:r>
            <a:endParaRPr lang="en-C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Combustion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Rapid</a:t>
            </a:r>
          </a:p>
          <a:p>
            <a:pPr marL="914400" lvl="1" indent="-514350"/>
            <a:r>
              <a:rPr lang="en-CA" dirty="0" smtClean="0"/>
              <a:t>Large amounts of heat and energy are released, often results in a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flame!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Spontaneous</a:t>
            </a:r>
          </a:p>
          <a:p>
            <a:pPr marL="914400" lvl="1" indent="-514350"/>
            <a:r>
              <a:rPr lang="en-CA" dirty="0" smtClean="0"/>
              <a:t>Type of combustion that starts without an external ignition source</a:t>
            </a:r>
          </a:p>
          <a:p>
            <a:pPr marL="914400" lvl="1" indent="-514350"/>
            <a:r>
              <a:rPr lang="en-CA" dirty="0" smtClean="0"/>
              <a:t>The “heat” side of the fire triangle; in rapid and slow combustions you need an external source of ignition to start off the reaction; once started the heat produced fuels it along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Slow</a:t>
            </a:r>
          </a:p>
          <a:p>
            <a:pPr marL="914400" lvl="1" indent="-514350"/>
            <a:r>
              <a:rPr lang="en-CA" dirty="0" smtClean="0"/>
              <a:t>Reaction is slow and have gradual release of energy over time. Usually does not produce a flame.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Process where the chemical energy trapped in “food” molecules is released and captured in ATP </a:t>
            </a:r>
          </a:p>
          <a:p>
            <a:r>
              <a:rPr lang="en-CA" dirty="0" smtClean="0"/>
              <a:t>Fuel for the reaction is glucose, which comes from</a:t>
            </a:r>
          </a:p>
          <a:p>
            <a:pPr lvl="1"/>
            <a:r>
              <a:rPr lang="en-CA" dirty="0" smtClean="0"/>
              <a:t>Carbohydrates</a:t>
            </a:r>
          </a:p>
          <a:p>
            <a:pPr lvl="1"/>
            <a:r>
              <a:rPr lang="en-CA" dirty="0" smtClean="0"/>
              <a:t>Proteins</a:t>
            </a:r>
          </a:p>
          <a:p>
            <a:pPr lvl="1"/>
            <a:r>
              <a:rPr lang="en-CA" dirty="0" smtClean="0"/>
              <a:t>Lipids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Net Formula</a:t>
            </a:r>
          </a:p>
          <a:p>
            <a:pPr algn="ctr">
              <a:buNone/>
            </a:pPr>
            <a:r>
              <a:rPr lang="en-CA" b="1" dirty="0"/>
              <a:t>C</a:t>
            </a:r>
            <a:r>
              <a:rPr lang="en-CA" b="1" baseline="-25000" dirty="0"/>
              <a:t>6</a:t>
            </a:r>
            <a:r>
              <a:rPr lang="en-CA" b="1" dirty="0"/>
              <a:t>H</a:t>
            </a:r>
            <a:r>
              <a:rPr lang="en-CA" b="1" baseline="-25000" dirty="0"/>
              <a:t>12</a:t>
            </a:r>
            <a:r>
              <a:rPr lang="en-CA" b="1" dirty="0"/>
              <a:t>O</a:t>
            </a:r>
            <a:r>
              <a:rPr lang="en-CA" b="1" baseline="-25000" dirty="0"/>
              <a:t>6</a:t>
            </a:r>
            <a:r>
              <a:rPr lang="en-CA" b="1" dirty="0"/>
              <a:t> + 6O</a:t>
            </a:r>
            <a:r>
              <a:rPr lang="en-CA" b="1" baseline="-25000" dirty="0"/>
              <a:t>2</a:t>
            </a:r>
            <a:r>
              <a:rPr lang="en-CA" b="1" dirty="0"/>
              <a:t> </a:t>
            </a:r>
            <a:r>
              <a:rPr lang="en-CA" b="1" dirty="0" smtClean="0">
                <a:latin typeface="Times New Roman"/>
                <a:cs typeface="Times New Roman"/>
              </a:rPr>
              <a:t>→</a:t>
            </a:r>
            <a:r>
              <a:rPr lang="en-CA" b="1" dirty="0" smtClean="0"/>
              <a:t> </a:t>
            </a:r>
            <a:r>
              <a:rPr lang="en-CA" b="1" dirty="0"/>
              <a:t>6CO</a:t>
            </a:r>
            <a:r>
              <a:rPr lang="en-CA" b="1" baseline="-25000" dirty="0"/>
              <a:t>2</a:t>
            </a:r>
            <a:r>
              <a:rPr lang="en-CA" b="1" dirty="0"/>
              <a:t> + 6H</a:t>
            </a:r>
            <a:r>
              <a:rPr lang="en-CA" b="1" baseline="-25000" dirty="0"/>
              <a:t>2</a:t>
            </a:r>
            <a:r>
              <a:rPr lang="en-CA" b="1" dirty="0"/>
              <a:t>O + energy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Cellular respiration releases energy which you’re cells use for normal growth/repair functions (basically to stay alive!)</a:t>
            </a:r>
          </a:p>
          <a:p>
            <a:r>
              <a:rPr lang="en-CA" dirty="0" smtClean="0"/>
              <a:t>Main waste product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CA" dirty="0" smtClean="0"/>
              <a:t>CO</a:t>
            </a:r>
            <a:r>
              <a:rPr lang="en-CA" baseline="-25000" dirty="0" smtClean="0"/>
              <a:t>2 </a:t>
            </a:r>
          </a:p>
          <a:p>
            <a:r>
              <a:rPr lang="en-CA" dirty="0" smtClean="0"/>
              <a:t>All living things perform cellular respiration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Photosynthesis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Process where solar energy from the sun is trapped and stored in chemical bonds (</a:t>
            </a:r>
            <a:r>
              <a:rPr lang="en-CA" b="1" dirty="0" smtClean="0"/>
              <a:t>glucose!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Recall: Cellular respiration breaks down glucose to release energy, photosynthesis traps energy by making glucose!</a:t>
            </a:r>
          </a:p>
          <a:p>
            <a:r>
              <a:rPr lang="en-CA" dirty="0" smtClean="0"/>
              <a:t>Photosynthesis is done by </a:t>
            </a:r>
            <a:r>
              <a:rPr lang="en-CA" u="sng" dirty="0" smtClean="0"/>
              <a:t>photoautotroph</a:t>
            </a:r>
            <a:r>
              <a:rPr lang="en-CA" dirty="0" smtClean="0"/>
              <a:t> (things that make their own food via photosynthesis, </a:t>
            </a:r>
            <a:r>
              <a:rPr lang="en-CA" dirty="0" err="1" smtClean="0"/>
              <a:t>a.k.a</a:t>
            </a:r>
            <a:r>
              <a:rPr lang="en-CA" dirty="0" smtClean="0"/>
              <a:t> </a:t>
            </a:r>
            <a:r>
              <a:rPr lang="en-CA" b="1" u="sng" dirty="0" smtClean="0">
                <a:solidFill>
                  <a:schemeClr val="accent3">
                    <a:lumMod val="75000"/>
                  </a:schemeClr>
                </a:solidFill>
              </a:rPr>
              <a:t>plants</a:t>
            </a:r>
            <a:r>
              <a:rPr lang="en-CA" dirty="0" smtClean="0"/>
              <a:t>!)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Photosynthesis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Net formula</a:t>
            </a:r>
          </a:p>
          <a:p>
            <a:pPr algn="ctr">
              <a:buNone/>
            </a:pPr>
            <a:r>
              <a:rPr lang="en-CA" dirty="0"/>
              <a:t>6CO</a:t>
            </a:r>
            <a:r>
              <a:rPr lang="en-CA" baseline="-25000" dirty="0"/>
              <a:t>2</a:t>
            </a:r>
            <a:r>
              <a:rPr lang="en-CA" dirty="0"/>
              <a:t> + 6H</a:t>
            </a:r>
            <a:r>
              <a:rPr lang="en-CA" baseline="-25000" dirty="0"/>
              <a:t>2</a:t>
            </a:r>
            <a:r>
              <a:rPr lang="en-CA" dirty="0"/>
              <a:t>O +energy (light) </a:t>
            </a:r>
            <a:r>
              <a:rPr lang="en-CA" dirty="0" smtClean="0">
                <a:latin typeface="Times New Roman"/>
                <a:cs typeface="Times New Roman"/>
              </a:rPr>
              <a:t>→</a:t>
            </a:r>
            <a:r>
              <a:rPr lang="en-CA" dirty="0" smtClean="0"/>
              <a:t> </a:t>
            </a:r>
            <a:r>
              <a:rPr lang="en-CA" dirty="0"/>
              <a:t>C</a:t>
            </a:r>
            <a:r>
              <a:rPr lang="en-CA" baseline="-25000" dirty="0"/>
              <a:t>6</a:t>
            </a:r>
            <a:r>
              <a:rPr lang="en-CA" dirty="0"/>
              <a:t>H</a:t>
            </a:r>
            <a:r>
              <a:rPr lang="en-CA" baseline="-25000" dirty="0"/>
              <a:t>12</a:t>
            </a:r>
            <a:r>
              <a:rPr lang="en-CA" dirty="0"/>
              <a:t>O</a:t>
            </a:r>
            <a:r>
              <a:rPr lang="en-CA" baseline="-25000" dirty="0"/>
              <a:t>6</a:t>
            </a:r>
            <a:r>
              <a:rPr lang="en-CA" dirty="0"/>
              <a:t> + 6O</a:t>
            </a:r>
            <a:r>
              <a:rPr lang="en-CA" baseline="-25000" dirty="0"/>
              <a:t>2</a:t>
            </a:r>
            <a:r>
              <a:rPr lang="en-CA" dirty="0"/>
              <a:t>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Main “waste” product </a:t>
            </a:r>
            <a:r>
              <a:rPr lang="en-CA" dirty="0" smtClean="0">
                <a:latin typeface="Times New Roman"/>
                <a:cs typeface="Times New Roman"/>
              </a:rPr>
              <a:t>→</a:t>
            </a:r>
            <a:r>
              <a:rPr lang="en-CA" dirty="0" smtClean="0"/>
              <a:t> O</a:t>
            </a:r>
            <a:r>
              <a:rPr lang="en-CA" baseline="-25000" dirty="0" smtClean="0"/>
              <a:t>2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Plant’s waste is our benefit!</a:t>
            </a:r>
          </a:p>
          <a:p>
            <a:r>
              <a:rPr lang="en-CA" dirty="0" smtClean="0"/>
              <a:t>Only photoautotroph undergo photosynthesis</a:t>
            </a:r>
          </a:p>
          <a:p>
            <a:pPr lvl="1"/>
            <a:r>
              <a:rPr lang="en-CA" dirty="0" smtClean="0"/>
              <a:t>Only plants do this!</a:t>
            </a:r>
            <a:endParaRPr lang="en-CA" dirty="0"/>
          </a:p>
          <a:p>
            <a:pPr algn="ctr"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Name that type of reaction!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6CO</a:t>
            </a:r>
            <a:r>
              <a:rPr lang="en-CA" baseline="-25000" dirty="0" smtClean="0"/>
              <a:t>2</a:t>
            </a:r>
            <a:r>
              <a:rPr lang="en-CA" dirty="0" smtClean="0"/>
              <a:t> + 6H</a:t>
            </a:r>
            <a:r>
              <a:rPr lang="en-CA" baseline="-25000" dirty="0" smtClean="0"/>
              <a:t>2</a:t>
            </a:r>
            <a:r>
              <a:rPr lang="en-CA" dirty="0" smtClean="0"/>
              <a:t>O +energy (light) </a:t>
            </a:r>
            <a:r>
              <a:rPr lang="en-CA" dirty="0" smtClean="0">
                <a:latin typeface="Times New Roman"/>
                <a:cs typeface="Times New Roman"/>
              </a:rPr>
              <a:t>→</a:t>
            </a:r>
            <a:r>
              <a:rPr lang="en-CA" dirty="0" smtClean="0"/>
              <a:t> C</a:t>
            </a:r>
            <a:r>
              <a:rPr lang="en-CA" baseline="-25000" dirty="0" smtClean="0"/>
              <a:t>6</a:t>
            </a:r>
            <a:r>
              <a:rPr lang="en-CA" dirty="0" smtClean="0"/>
              <a:t>H</a:t>
            </a:r>
            <a:r>
              <a:rPr lang="en-CA" baseline="-25000" dirty="0" smtClean="0"/>
              <a:t>12</a:t>
            </a:r>
            <a:r>
              <a:rPr lang="en-CA" dirty="0" smtClean="0"/>
              <a:t>O</a:t>
            </a:r>
            <a:r>
              <a:rPr lang="en-CA" baseline="-25000" dirty="0" smtClean="0"/>
              <a:t>6</a:t>
            </a:r>
            <a:r>
              <a:rPr lang="en-CA" dirty="0" smtClean="0"/>
              <a:t> + 6O</a:t>
            </a:r>
            <a:r>
              <a:rPr lang="en-CA" baseline="-25000" dirty="0" smtClean="0"/>
              <a:t>2</a:t>
            </a:r>
            <a:r>
              <a:rPr lang="en-CA" dirty="0" smtClean="0"/>
              <a:t> </a:t>
            </a:r>
          </a:p>
          <a:p>
            <a:pPr lvl="1"/>
            <a:r>
              <a:rPr lang="en-CA" b="1" dirty="0" smtClean="0"/>
              <a:t>PHOTOSYNTHESIS</a:t>
            </a:r>
            <a:endParaRPr lang="en-CA" b="1" dirty="0" smtClean="0"/>
          </a:p>
          <a:p>
            <a:r>
              <a:rPr lang="en-CA" dirty="0" smtClean="0"/>
              <a:t>C</a:t>
            </a:r>
            <a:r>
              <a:rPr lang="en-CA" dirty="0" smtClean="0"/>
              <a:t>H</a:t>
            </a:r>
            <a:r>
              <a:rPr lang="en-CA" baseline="-25000" dirty="0"/>
              <a:t>4</a:t>
            </a:r>
            <a:r>
              <a:rPr lang="en-CA" dirty="0" smtClean="0"/>
              <a:t> + 2</a:t>
            </a:r>
            <a:r>
              <a:rPr lang="en-CA" dirty="0" smtClean="0"/>
              <a:t>O</a:t>
            </a:r>
            <a:r>
              <a:rPr lang="en-CA" baseline="-25000" dirty="0" smtClean="0"/>
              <a:t>2</a:t>
            </a:r>
            <a:r>
              <a:rPr lang="en-CA" dirty="0" smtClean="0"/>
              <a:t> </a:t>
            </a:r>
            <a:r>
              <a:rPr lang="en-CA" dirty="0" smtClean="0"/>
              <a:t> </a:t>
            </a:r>
            <a:r>
              <a:rPr lang="en-CA" dirty="0" smtClean="0">
                <a:latin typeface="Times New Roman"/>
                <a:cs typeface="Times New Roman"/>
              </a:rPr>
              <a:t>→</a:t>
            </a:r>
            <a:r>
              <a:rPr lang="en-CA" dirty="0" smtClean="0"/>
              <a:t> </a:t>
            </a:r>
            <a:r>
              <a:rPr lang="en-CA" dirty="0" smtClean="0"/>
              <a:t>CO</a:t>
            </a:r>
            <a:r>
              <a:rPr lang="en-CA" baseline="-25000" dirty="0" smtClean="0"/>
              <a:t>2</a:t>
            </a:r>
            <a:r>
              <a:rPr lang="en-CA" dirty="0" smtClean="0"/>
              <a:t> </a:t>
            </a:r>
            <a:r>
              <a:rPr lang="en-CA" dirty="0"/>
              <a:t>+ </a:t>
            </a:r>
            <a:r>
              <a:rPr lang="en-CA" dirty="0" smtClean="0"/>
              <a:t>2</a:t>
            </a:r>
            <a:r>
              <a:rPr lang="en-CA" dirty="0" smtClean="0"/>
              <a:t>H</a:t>
            </a:r>
            <a:r>
              <a:rPr lang="en-CA" baseline="-25000" dirty="0" smtClean="0"/>
              <a:t>2</a:t>
            </a:r>
            <a:r>
              <a:rPr lang="en-CA" dirty="0" smtClean="0"/>
              <a:t>O</a:t>
            </a:r>
          </a:p>
          <a:p>
            <a:pPr lvl="1"/>
            <a:r>
              <a:rPr lang="en-CA" b="1" dirty="0" smtClean="0"/>
              <a:t>COMBUSTION</a:t>
            </a:r>
          </a:p>
          <a:p>
            <a:r>
              <a:rPr lang="en-CA" dirty="0"/>
              <a:t>HNO</a:t>
            </a:r>
            <a:r>
              <a:rPr lang="en-CA" baseline="-25000" dirty="0"/>
              <a:t>3</a:t>
            </a:r>
            <a:r>
              <a:rPr lang="en-CA" dirty="0"/>
              <a:t> + </a:t>
            </a:r>
            <a:r>
              <a:rPr lang="en-CA" dirty="0" err="1"/>
              <a:t>LiOH</a:t>
            </a:r>
            <a:r>
              <a:rPr lang="en-CA" dirty="0"/>
              <a:t> </a:t>
            </a:r>
            <a:r>
              <a:rPr lang="en-CA" dirty="0" smtClean="0">
                <a:latin typeface="Times New Roman"/>
                <a:cs typeface="Times New Roman"/>
              </a:rPr>
              <a:t>→</a:t>
            </a:r>
            <a:r>
              <a:rPr lang="en-CA" dirty="0" smtClean="0"/>
              <a:t> </a:t>
            </a:r>
            <a:r>
              <a:rPr lang="en-CA" dirty="0"/>
              <a:t>H</a:t>
            </a:r>
            <a:r>
              <a:rPr lang="en-CA" baseline="-25000" dirty="0"/>
              <a:t>2</a:t>
            </a:r>
            <a:r>
              <a:rPr lang="en-CA" dirty="0"/>
              <a:t>O +LiNO</a:t>
            </a:r>
            <a:r>
              <a:rPr lang="en-CA" baseline="-25000" dirty="0"/>
              <a:t>3</a:t>
            </a:r>
            <a:r>
              <a:rPr lang="en-CA" dirty="0"/>
              <a:t> </a:t>
            </a:r>
            <a:endParaRPr lang="en-CA" dirty="0" smtClean="0"/>
          </a:p>
          <a:p>
            <a:pPr lvl="1"/>
            <a:r>
              <a:rPr lang="en-CA" b="1" dirty="0" smtClean="0"/>
              <a:t>NEUTRALIZATION </a:t>
            </a:r>
          </a:p>
          <a:p>
            <a:r>
              <a:rPr lang="en-CA" dirty="0" smtClean="0"/>
              <a:t>NH</a:t>
            </a:r>
            <a:r>
              <a:rPr lang="en-CA" baseline="-25000" dirty="0" smtClean="0"/>
              <a:t>4</a:t>
            </a:r>
            <a:r>
              <a:rPr lang="en-CA" dirty="0" smtClean="0"/>
              <a:t>OH </a:t>
            </a:r>
            <a:r>
              <a:rPr lang="en-CA" dirty="0" smtClean="0">
                <a:latin typeface="Times New Roman"/>
                <a:cs typeface="Times New Roman"/>
              </a:rPr>
              <a:t>→</a:t>
            </a:r>
            <a:r>
              <a:rPr lang="en-CA" dirty="0" smtClean="0"/>
              <a:t> NH</a:t>
            </a:r>
            <a:r>
              <a:rPr lang="en-CA" baseline="-25000" dirty="0" smtClean="0"/>
              <a:t>3</a:t>
            </a:r>
            <a:r>
              <a:rPr lang="en-CA" dirty="0" smtClean="0"/>
              <a:t> + H</a:t>
            </a:r>
            <a:r>
              <a:rPr lang="en-CA" baseline="-25000" dirty="0" smtClean="0"/>
              <a:t>2</a:t>
            </a:r>
            <a:r>
              <a:rPr lang="en-CA" dirty="0" smtClean="0"/>
              <a:t>O</a:t>
            </a:r>
          </a:p>
          <a:p>
            <a:pPr lvl="1"/>
            <a:r>
              <a:rPr lang="en-CA" b="1" dirty="0" smtClean="0"/>
              <a:t>DECOMPOSITION</a:t>
            </a:r>
          </a:p>
          <a:p>
            <a:r>
              <a:rPr lang="en-CA" u="none" strike="noStrike" dirty="0" smtClean="0"/>
              <a:t>N</a:t>
            </a:r>
            <a:r>
              <a:rPr lang="en-CA" u="none" strike="noStrike" baseline="-25000" dirty="0" smtClean="0"/>
              <a:t>2</a:t>
            </a:r>
            <a:r>
              <a:rPr lang="en-CA" u="none" strike="noStrike" dirty="0" smtClean="0"/>
              <a:t> + 3H</a:t>
            </a:r>
            <a:r>
              <a:rPr lang="en-CA" u="none" strike="noStrike" baseline="-25000" dirty="0" smtClean="0"/>
              <a:t>2</a:t>
            </a:r>
            <a:r>
              <a:rPr lang="en-CA" u="none" strike="noStrike" dirty="0" smtClean="0"/>
              <a:t> </a:t>
            </a:r>
            <a:r>
              <a:rPr lang="en-CA" dirty="0" smtClean="0">
                <a:latin typeface="Times New Roman"/>
                <a:cs typeface="Times New Roman"/>
              </a:rPr>
              <a:t>→</a:t>
            </a:r>
            <a:r>
              <a:rPr lang="en-CA" u="none" strike="noStrike" dirty="0" smtClean="0"/>
              <a:t> 2NH</a:t>
            </a:r>
            <a:r>
              <a:rPr lang="en-CA" u="none" strike="noStrike" baseline="-25000" dirty="0" smtClean="0"/>
              <a:t>3</a:t>
            </a:r>
            <a:r>
              <a:rPr lang="en-CA" u="none" strike="noStrike" dirty="0" smtClean="0"/>
              <a:t> </a:t>
            </a:r>
          </a:p>
          <a:p>
            <a:pPr lvl="1"/>
            <a:r>
              <a:rPr lang="en-CA" b="1" dirty="0" smtClean="0"/>
              <a:t>SYNTHESIS</a:t>
            </a:r>
            <a:endParaRPr lang="en-CA" b="1" u="none" strike="noStrike" baseline="-25000" dirty="0" smtClean="0"/>
          </a:p>
          <a:p>
            <a:r>
              <a:rPr lang="en-CA" dirty="0" smtClean="0"/>
              <a:t>Fe + CuSO</a:t>
            </a:r>
            <a:r>
              <a:rPr lang="en-CA" baseline="-25000" dirty="0" smtClean="0"/>
              <a:t>4</a:t>
            </a:r>
            <a:r>
              <a:rPr lang="en-CA" dirty="0" smtClean="0"/>
              <a:t> </a:t>
            </a:r>
            <a:r>
              <a:rPr lang="en-CA" dirty="0" smtClean="0">
                <a:latin typeface="Times New Roman"/>
                <a:cs typeface="Times New Roman"/>
              </a:rPr>
              <a:t>→</a:t>
            </a:r>
            <a:r>
              <a:rPr lang="en-CA" dirty="0" smtClean="0"/>
              <a:t> FeSO</a:t>
            </a:r>
            <a:r>
              <a:rPr lang="en-CA" baseline="-25000" dirty="0" smtClean="0"/>
              <a:t>4</a:t>
            </a:r>
            <a:r>
              <a:rPr lang="en-CA" dirty="0" smtClean="0"/>
              <a:t> + Cu</a:t>
            </a:r>
          </a:p>
          <a:p>
            <a:pPr lvl="1"/>
            <a:r>
              <a:rPr lang="en-CA" b="1" dirty="0" smtClean="0"/>
              <a:t>REPLACEMENT</a:t>
            </a:r>
            <a:endParaRPr lang="en-CA" b="1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Main types of reactions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Synthesis reactions</a:t>
            </a:r>
          </a:p>
          <a:p>
            <a:r>
              <a:rPr lang="en-CA" dirty="0" smtClean="0"/>
              <a:t>Decomposition reactions</a:t>
            </a:r>
          </a:p>
          <a:p>
            <a:r>
              <a:rPr lang="en-CA" dirty="0" smtClean="0"/>
              <a:t>Displacement reactions</a:t>
            </a:r>
          </a:p>
          <a:p>
            <a:r>
              <a:rPr lang="en-CA" dirty="0" smtClean="0"/>
              <a:t>Neutralization reactions</a:t>
            </a:r>
          </a:p>
          <a:p>
            <a:r>
              <a:rPr lang="en-CA" dirty="0" smtClean="0"/>
              <a:t>Oxidation reactions</a:t>
            </a:r>
          </a:p>
          <a:p>
            <a:r>
              <a:rPr lang="en-CA" dirty="0" smtClean="0"/>
              <a:t>Combustion reactions</a:t>
            </a:r>
          </a:p>
          <a:p>
            <a:r>
              <a:rPr lang="en-CA" dirty="0" smtClean="0"/>
              <a:t>Cellular respiration</a:t>
            </a:r>
          </a:p>
          <a:p>
            <a:r>
              <a:rPr lang="en-CA" dirty="0" smtClean="0"/>
              <a:t>Photosynthesis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Synthesis Reaction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Element + Element </a:t>
            </a:r>
            <a:r>
              <a:rPr lang="en-US" sz="3200" dirty="0" smtClean="0">
                <a:latin typeface="Times New Roman"/>
                <a:cs typeface="Times New Roman"/>
              </a:rPr>
              <a:t>→ </a:t>
            </a:r>
            <a:r>
              <a:rPr lang="en-US" sz="3200" dirty="0" smtClean="0">
                <a:cs typeface="Times New Roman"/>
              </a:rPr>
              <a:t>Compound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cs typeface="Times New Roman"/>
            </a:endParaRPr>
          </a:p>
          <a:p>
            <a:r>
              <a:rPr lang="en-CA" dirty="0" smtClean="0"/>
              <a:t>This type of reaction has usually 2 reactants and only </a:t>
            </a:r>
            <a:r>
              <a:rPr lang="en-CA" b="1" dirty="0" smtClean="0"/>
              <a:t>one product</a:t>
            </a:r>
            <a:endParaRPr lang="en-CA" dirty="0" smtClean="0"/>
          </a:p>
          <a:p>
            <a:endParaRPr lang="en-CA" dirty="0" smtClean="0"/>
          </a:p>
          <a:p>
            <a:pPr algn="ctr">
              <a:buNone/>
            </a:pPr>
            <a:r>
              <a:rPr lang="en-CA" dirty="0" smtClean="0"/>
              <a:t>2H</a:t>
            </a:r>
            <a:r>
              <a:rPr lang="en-CA" sz="1400" dirty="0" smtClean="0"/>
              <a:t>2</a:t>
            </a:r>
            <a:r>
              <a:rPr lang="en-CA" dirty="0" smtClean="0"/>
              <a:t> + O</a:t>
            </a:r>
            <a:r>
              <a:rPr lang="en-CA" sz="1400" dirty="0" smtClean="0"/>
              <a:t>2</a:t>
            </a:r>
            <a:r>
              <a:rPr lang="en-CA" dirty="0" smtClean="0"/>
              <a:t>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CA" dirty="0" smtClean="0">
                <a:cs typeface="Times New Roman"/>
              </a:rPr>
              <a:t>2H</a:t>
            </a:r>
            <a:r>
              <a:rPr lang="en-CA" sz="1400" dirty="0" smtClean="0">
                <a:cs typeface="Times New Roman"/>
              </a:rPr>
              <a:t>2</a:t>
            </a:r>
            <a:r>
              <a:rPr lang="en-CA" dirty="0" smtClean="0">
                <a:cs typeface="Times New Roman"/>
              </a:rPr>
              <a:t>O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Decomposition Reaction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cs typeface="Times New Roman"/>
              </a:rPr>
              <a:t>Compound </a:t>
            </a:r>
            <a:r>
              <a:rPr lang="en-US" sz="3200" dirty="0" smtClean="0">
                <a:latin typeface="Times New Roman"/>
                <a:cs typeface="Times New Roman"/>
              </a:rPr>
              <a:t>→ </a:t>
            </a:r>
            <a:r>
              <a:rPr lang="en-US" sz="3200" dirty="0" smtClean="0"/>
              <a:t>Element + Element</a:t>
            </a:r>
          </a:p>
          <a:p>
            <a:endParaRPr lang="en-CA" dirty="0" smtClean="0"/>
          </a:p>
          <a:p>
            <a:r>
              <a:rPr lang="en-CA" dirty="0" smtClean="0"/>
              <a:t>This type of reaction, you start off with one thing and end up with two!</a:t>
            </a:r>
          </a:p>
          <a:p>
            <a:pPr>
              <a:buNone/>
            </a:pPr>
            <a:endParaRPr lang="en-CA" dirty="0" smtClean="0"/>
          </a:p>
          <a:p>
            <a:pPr algn="ctr">
              <a:buNone/>
            </a:pPr>
            <a:r>
              <a:rPr lang="en-CA" dirty="0" smtClean="0">
                <a:cs typeface="Times New Roman"/>
              </a:rPr>
              <a:t>2H</a:t>
            </a:r>
            <a:r>
              <a:rPr lang="en-CA" sz="1400" dirty="0" smtClean="0">
                <a:cs typeface="Times New Roman"/>
              </a:rPr>
              <a:t>2</a:t>
            </a:r>
            <a:r>
              <a:rPr lang="en-CA" dirty="0" smtClean="0">
                <a:cs typeface="Times New Roman"/>
              </a:rPr>
              <a:t>O</a:t>
            </a:r>
            <a:r>
              <a:rPr lang="en-CA" dirty="0" smtClean="0"/>
              <a:t>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CA" dirty="0" smtClean="0"/>
              <a:t>2H</a:t>
            </a:r>
            <a:r>
              <a:rPr lang="en-CA" sz="1400" dirty="0" smtClean="0"/>
              <a:t>2</a:t>
            </a:r>
            <a:r>
              <a:rPr lang="en-CA" dirty="0" smtClean="0"/>
              <a:t> + O</a:t>
            </a:r>
            <a:r>
              <a:rPr lang="en-CA" sz="1400" dirty="0" smtClean="0"/>
              <a:t>2</a:t>
            </a:r>
            <a:r>
              <a:rPr lang="en-CA" dirty="0" smtClean="0"/>
              <a:t> 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Displacement Reaction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 smtClean="0"/>
              <a:t>ab</a:t>
            </a:r>
            <a:r>
              <a:rPr lang="en-US" sz="3200" dirty="0" smtClean="0"/>
              <a:t> + </a:t>
            </a:r>
            <a:r>
              <a:rPr lang="en-US" sz="3200" dirty="0" err="1" smtClean="0"/>
              <a:t>cd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→ </a:t>
            </a:r>
            <a:r>
              <a:rPr lang="en-US" sz="3200" dirty="0" smtClean="0">
                <a:cs typeface="Times New Roman"/>
              </a:rPr>
              <a:t>ac + </a:t>
            </a:r>
            <a:r>
              <a:rPr lang="en-US" sz="3200" dirty="0" err="1" smtClean="0">
                <a:cs typeface="Times New Roman"/>
              </a:rPr>
              <a:t>bd</a:t>
            </a:r>
            <a:endParaRPr lang="en-US" sz="3200" dirty="0" smtClean="0">
              <a:cs typeface="Times New Roman"/>
            </a:endParaRPr>
          </a:p>
          <a:p>
            <a:endParaRPr lang="en-CA" dirty="0" smtClean="0"/>
          </a:p>
          <a:p>
            <a:r>
              <a:rPr lang="en-CA" dirty="0" smtClean="0"/>
              <a:t>You start off with two reactants, and end up with two products, which are </a:t>
            </a:r>
            <a:r>
              <a:rPr lang="en-CA" u="sng" dirty="0" smtClean="0"/>
              <a:t>different from your starting compounds!</a:t>
            </a:r>
          </a:p>
          <a:p>
            <a:pPr>
              <a:buNone/>
            </a:pPr>
            <a:endParaRPr lang="en-CA" u="sng" dirty="0"/>
          </a:p>
          <a:p>
            <a:pPr algn="ctr">
              <a:buNone/>
            </a:pPr>
            <a:r>
              <a:rPr lang="en-CA" dirty="0" smtClean="0"/>
              <a:t>2KI+Pb(NO</a:t>
            </a:r>
            <a:r>
              <a:rPr lang="en-CA" sz="1400" dirty="0" smtClean="0"/>
              <a:t>3</a:t>
            </a:r>
            <a:r>
              <a:rPr lang="en-CA" dirty="0" smtClean="0"/>
              <a:t>)</a:t>
            </a:r>
            <a:r>
              <a:rPr lang="en-CA" sz="1400" dirty="0" smtClean="0"/>
              <a:t>2</a:t>
            </a:r>
            <a:r>
              <a:rPr lang="en-US" dirty="0">
                <a:latin typeface="Times New Roman"/>
                <a:cs typeface="Times New Roman"/>
              </a:rPr>
              <a:t> → </a:t>
            </a:r>
            <a:r>
              <a:rPr lang="en-CA" dirty="0" smtClean="0"/>
              <a:t>PbI</a:t>
            </a:r>
            <a:r>
              <a:rPr lang="en-CA" sz="1400" dirty="0" smtClean="0"/>
              <a:t>2</a:t>
            </a:r>
            <a:r>
              <a:rPr lang="en-CA" dirty="0" smtClean="0"/>
              <a:t> + 2KNO</a:t>
            </a:r>
            <a:r>
              <a:rPr lang="en-CA" sz="1400" dirty="0" smtClean="0"/>
              <a:t>3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Neutralization reaction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Reaction between an </a:t>
            </a:r>
            <a:r>
              <a:rPr lang="en-CA" dirty="0" smtClean="0">
                <a:solidFill>
                  <a:srgbClr val="FF0000"/>
                </a:solidFill>
              </a:rPr>
              <a:t>acid</a:t>
            </a:r>
            <a:r>
              <a:rPr lang="en-CA" dirty="0" smtClean="0"/>
              <a:t> and a </a:t>
            </a:r>
            <a:r>
              <a:rPr lang="en-CA" dirty="0" smtClean="0">
                <a:solidFill>
                  <a:schemeClr val="tx2"/>
                </a:solidFill>
              </a:rPr>
              <a:t>base</a:t>
            </a:r>
          </a:p>
          <a:p>
            <a:pPr lvl="1"/>
            <a:r>
              <a:rPr lang="en-CA" dirty="0" smtClean="0"/>
              <a:t>Technically a type of single displacement reaction, since the elements in the acid compound and base compound are switching</a:t>
            </a:r>
          </a:p>
          <a:p>
            <a:pPr algn="ctr">
              <a:buNone/>
            </a:pPr>
            <a:r>
              <a:rPr lang="en-CA" b="1" dirty="0" smtClean="0">
                <a:solidFill>
                  <a:srgbClr val="FF0000"/>
                </a:solidFill>
              </a:rPr>
              <a:t>Acid</a:t>
            </a:r>
            <a:r>
              <a:rPr lang="en-CA" b="1" dirty="0" smtClean="0"/>
              <a:t> + </a:t>
            </a:r>
            <a:r>
              <a:rPr lang="en-CA" b="1" dirty="0" smtClean="0">
                <a:solidFill>
                  <a:srgbClr val="0070C0"/>
                </a:solidFill>
              </a:rPr>
              <a:t>Base</a:t>
            </a:r>
            <a:r>
              <a:rPr lang="en-CA" b="1" dirty="0" smtClean="0"/>
              <a:t> </a:t>
            </a:r>
            <a:r>
              <a:rPr lang="en-CA" b="1" dirty="0" smtClean="0">
                <a:latin typeface="Times New Roman"/>
                <a:cs typeface="Times New Roman"/>
              </a:rPr>
              <a:t>→ </a:t>
            </a:r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/>
              </a:rPr>
              <a:t>Salt</a:t>
            </a:r>
            <a:r>
              <a:rPr lang="en-CA" b="1" dirty="0" smtClean="0">
                <a:latin typeface="+mj-lt"/>
                <a:cs typeface="Times New Roman"/>
              </a:rPr>
              <a:t> + Water</a:t>
            </a:r>
          </a:p>
          <a:p>
            <a:r>
              <a:rPr lang="en-CA" dirty="0" smtClean="0">
                <a:latin typeface="+mj-lt"/>
                <a:cs typeface="Times New Roman"/>
              </a:rPr>
              <a:t>Examples</a:t>
            </a:r>
          </a:p>
          <a:p>
            <a:pPr lvl="1"/>
            <a:r>
              <a:rPr lang="en-CA" dirty="0" err="1" smtClean="0">
                <a:latin typeface="+mj-lt"/>
                <a:cs typeface="Times New Roman"/>
              </a:rPr>
              <a:t>HCl</a:t>
            </a:r>
            <a:r>
              <a:rPr lang="en-CA" dirty="0" smtClean="0">
                <a:latin typeface="+mj-lt"/>
                <a:cs typeface="Times New Roman"/>
              </a:rPr>
              <a:t> + </a:t>
            </a:r>
            <a:r>
              <a:rPr lang="en-CA" dirty="0" err="1" smtClean="0">
                <a:latin typeface="+mj-lt"/>
                <a:cs typeface="Times New Roman"/>
              </a:rPr>
              <a:t>NaOH</a:t>
            </a:r>
            <a:r>
              <a:rPr lang="en-CA" dirty="0" smtClean="0">
                <a:latin typeface="+mj-lt"/>
                <a:cs typeface="Times New Roman"/>
              </a:rPr>
              <a:t> </a:t>
            </a:r>
            <a:r>
              <a:rPr lang="en-CA" b="1" dirty="0" smtClean="0">
                <a:latin typeface="Times New Roman"/>
                <a:cs typeface="Times New Roman"/>
              </a:rPr>
              <a:t>→ </a:t>
            </a:r>
            <a:r>
              <a:rPr lang="en-CA" dirty="0" err="1" smtClean="0">
                <a:latin typeface="+mj-lt"/>
                <a:cs typeface="Times New Roman"/>
              </a:rPr>
              <a:t>NaCl</a:t>
            </a:r>
            <a:r>
              <a:rPr lang="en-CA" dirty="0" smtClean="0">
                <a:latin typeface="+mj-lt"/>
                <a:cs typeface="Times New Roman"/>
              </a:rPr>
              <a:t> + H</a:t>
            </a:r>
            <a:r>
              <a:rPr lang="en-CA" sz="1200" dirty="0" smtClean="0">
                <a:latin typeface="+mj-lt"/>
                <a:cs typeface="Times New Roman"/>
              </a:rPr>
              <a:t>2</a:t>
            </a:r>
            <a:r>
              <a:rPr lang="en-CA" dirty="0" smtClean="0">
                <a:latin typeface="+mj-lt"/>
                <a:cs typeface="Times New Roman"/>
              </a:rPr>
              <a:t>O</a:t>
            </a:r>
          </a:p>
          <a:p>
            <a:pPr lvl="1"/>
            <a:r>
              <a:rPr lang="en-CA" dirty="0" err="1" smtClean="0">
                <a:latin typeface="+mj-lt"/>
                <a:cs typeface="Times New Roman"/>
              </a:rPr>
              <a:t>HBr</a:t>
            </a:r>
            <a:r>
              <a:rPr lang="en-CA" dirty="0" smtClean="0">
                <a:latin typeface="+mj-lt"/>
                <a:cs typeface="Times New Roman"/>
              </a:rPr>
              <a:t> + KOH </a:t>
            </a:r>
            <a:r>
              <a:rPr lang="en-CA" b="1" dirty="0" smtClean="0">
                <a:latin typeface="Times New Roman"/>
                <a:cs typeface="Times New Roman"/>
              </a:rPr>
              <a:t>→ </a:t>
            </a:r>
            <a:r>
              <a:rPr lang="en-CA" dirty="0" err="1" smtClean="0">
                <a:cs typeface="Times New Roman"/>
              </a:rPr>
              <a:t>KBr</a:t>
            </a:r>
            <a:r>
              <a:rPr lang="en-CA" dirty="0" smtClean="0">
                <a:cs typeface="Times New Roman"/>
              </a:rPr>
              <a:t> </a:t>
            </a:r>
            <a:r>
              <a:rPr lang="en-CA" dirty="0">
                <a:cs typeface="Times New Roman"/>
              </a:rPr>
              <a:t>+ </a:t>
            </a:r>
            <a:r>
              <a:rPr lang="en-CA" dirty="0" smtClean="0">
                <a:cs typeface="Times New Roman"/>
              </a:rPr>
              <a:t>H</a:t>
            </a:r>
            <a:r>
              <a:rPr lang="en-CA" sz="1200" dirty="0" smtClean="0">
                <a:cs typeface="Times New Roman"/>
              </a:rPr>
              <a:t>2</a:t>
            </a:r>
            <a:r>
              <a:rPr lang="en-CA" dirty="0" smtClean="0">
                <a:cs typeface="Times New Roman"/>
              </a:rPr>
              <a:t>O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Oxidation Reaction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Reaction where one of the reactants is </a:t>
            </a:r>
            <a:r>
              <a:rPr lang="en-CA" b="1" dirty="0" smtClean="0"/>
              <a:t>oxygen!</a:t>
            </a:r>
          </a:p>
          <a:p>
            <a:pPr lvl="1"/>
            <a:r>
              <a:rPr lang="en-CA" dirty="0" smtClean="0"/>
              <a:t>Metal rusting</a:t>
            </a:r>
          </a:p>
          <a:p>
            <a:pPr lvl="2"/>
            <a:r>
              <a:rPr lang="en-CA" dirty="0" smtClean="0"/>
              <a:t>Cu + O</a:t>
            </a:r>
            <a:r>
              <a:rPr lang="en-CA" sz="1100" dirty="0" smtClean="0"/>
              <a:t>2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CA" dirty="0" smtClean="0">
                <a:ea typeface="Segoe UI" pitchFamily="34" charset="0"/>
                <a:cs typeface="Segoe UI" pitchFamily="34" charset="0"/>
              </a:rPr>
              <a:t>2CuO</a:t>
            </a:r>
            <a:endParaRPr lang="en-CA" dirty="0" smtClean="0"/>
          </a:p>
          <a:p>
            <a:pPr lvl="1"/>
            <a:r>
              <a:rPr lang="en-CA" dirty="0" smtClean="0"/>
              <a:t>Food rotting</a:t>
            </a:r>
          </a:p>
          <a:p>
            <a:r>
              <a:rPr lang="en-CA" dirty="0" smtClean="0"/>
              <a:t>These three reactions are all examples of oxidation reactions, since oxygen is a reactant!</a:t>
            </a:r>
          </a:p>
          <a:p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Combustion Reaction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 type of oxidation reaction (since </a:t>
            </a:r>
            <a:r>
              <a:rPr lang="en-CA" u="sng" dirty="0" smtClean="0"/>
              <a:t>oxygen</a:t>
            </a:r>
            <a:r>
              <a:rPr lang="en-CA" dirty="0" smtClean="0"/>
              <a:t> is involved), but this reaction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releases</a:t>
            </a:r>
            <a:r>
              <a:rPr lang="en-CA" dirty="0" smtClean="0"/>
              <a:t> a large amount of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energy</a:t>
            </a:r>
            <a:r>
              <a:rPr lang="en-CA" dirty="0" smtClean="0"/>
              <a:t> in the form of 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heat</a:t>
            </a:r>
          </a:p>
          <a:p>
            <a:endParaRPr lang="en-CA" dirty="0"/>
          </a:p>
          <a:p>
            <a:r>
              <a:rPr lang="en-CA" dirty="0" smtClean="0"/>
              <a:t>For combustion to occur, three things must be present:</a:t>
            </a:r>
          </a:p>
          <a:p>
            <a:pPr lvl="1"/>
            <a:r>
              <a:rPr lang="en-CA" dirty="0" smtClean="0"/>
              <a:t>Fuel</a:t>
            </a:r>
          </a:p>
          <a:p>
            <a:pPr lvl="1"/>
            <a:r>
              <a:rPr lang="en-CA" dirty="0" smtClean="0"/>
              <a:t>Oxidizing agent (usually oxygen)</a:t>
            </a:r>
          </a:p>
          <a:p>
            <a:pPr lvl="1"/>
            <a:r>
              <a:rPr lang="en-CA" dirty="0" smtClean="0"/>
              <a:t>Ignition temperature (heat)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Combustion Reaction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fire will naturally occur </a:t>
            </a:r>
            <a:r>
              <a:rPr lang="en-CA" dirty="0" smtClean="0"/>
              <a:t>when all three elements are combined in the right mixture</a:t>
            </a:r>
          </a:p>
          <a:p>
            <a:r>
              <a:rPr lang="en-CA" dirty="0" smtClean="0"/>
              <a:t>The removal of any of the elements results in the extinguishing/preventing the fire</a:t>
            </a:r>
          </a:p>
          <a:p>
            <a:r>
              <a:rPr lang="en-CA" dirty="0" smtClean="0"/>
              <a:t>If the fuel is a </a:t>
            </a:r>
            <a:r>
              <a:rPr lang="en-CA" u="sng" dirty="0" smtClean="0"/>
              <a:t>hydrocarbon (</a:t>
            </a:r>
            <a:r>
              <a:rPr lang="en-CA" dirty="0" smtClean="0"/>
              <a:t>substance with H and C in it) the resulting reaction is the following:</a:t>
            </a:r>
          </a:p>
          <a:p>
            <a:pPr>
              <a:buNone/>
            </a:pPr>
            <a:r>
              <a:rPr lang="en-CA" b="1" dirty="0" smtClean="0"/>
              <a:t>Fuel + oxygen </a:t>
            </a:r>
            <a:r>
              <a:rPr lang="en-CA" b="1" dirty="0" smtClean="0">
                <a:latin typeface="Times New Roman"/>
                <a:cs typeface="Times New Roman"/>
              </a:rPr>
              <a:t>→ </a:t>
            </a:r>
            <a:r>
              <a:rPr lang="en-CA" b="1" dirty="0">
                <a:cs typeface="Times New Roman"/>
              </a:rPr>
              <a:t>Heat + water + carbon dioxide</a:t>
            </a:r>
            <a:endParaRPr lang="en-CA" b="1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650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Types of Reactions</vt:lpstr>
      <vt:lpstr>Main types of reactions</vt:lpstr>
      <vt:lpstr>Synthesis Reaction</vt:lpstr>
      <vt:lpstr>Decomposition Reaction</vt:lpstr>
      <vt:lpstr>Displacement Reaction</vt:lpstr>
      <vt:lpstr>Neutralization reaction</vt:lpstr>
      <vt:lpstr>Oxidation Reaction</vt:lpstr>
      <vt:lpstr>Combustion Reaction</vt:lpstr>
      <vt:lpstr>Combustion Reaction</vt:lpstr>
      <vt:lpstr>Combustion Reaction</vt:lpstr>
      <vt:lpstr>Types of Combustion</vt:lpstr>
      <vt:lpstr>Cellular Respiration</vt:lpstr>
      <vt:lpstr>Cellular Respiration</vt:lpstr>
      <vt:lpstr>Photosynthesis</vt:lpstr>
      <vt:lpstr>Photosynthesis</vt:lpstr>
      <vt:lpstr>Name that type of reaction!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Reactions</dc:title>
  <dc:creator>Andrea Di Lallo</dc:creator>
  <cp:lastModifiedBy>Andrea Di Lallo</cp:lastModifiedBy>
  <cp:revision>30</cp:revision>
  <dcterms:created xsi:type="dcterms:W3CDTF">2012-04-24T19:25:07Z</dcterms:created>
  <dcterms:modified xsi:type="dcterms:W3CDTF">2012-04-24T22:58:57Z</dcterms:modified>
</cp:coreProperties>
</file>